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6" r:id="rId1"/>
  </p:sldMasterIdLst>
  <p:notesMasterIdLst>
    <p:notesMasterId r:id="rId30"/>
  </p:notesMasterIdLst>
  <p:sldIdLst>
    <p:sldId id="256" r:id="rId2"/>
    <p:sldId id="257" r:id="rId3"/>
    <p:sldId id="259" r:id="rId4"/>
    <p:sldId id="260" r:id="rId5"/>
    <p:sldId id="261" r:id="rId6"/>
    <p:sldId id="262" r:id="rId7"/>
    <p:sldId id="305" r:id="rId8"/>
    <p:sldId id="271" r:id="rId9"/>
    <p:sldId id="296" r:id="rId10"/>
    <p:sldId id="293" r:id="rId11"/>
    <p:sldId id="263" r:id="rId12"/>
    <p:sldId id="284" r:id="rId13"/>
    <p:sldId id="292" r:id="rId14"/>
    <p:sldId id="295" r:id="rId15"/>
    <p:sldId id="294" r:id="rId16"/>
    <p:sldId id="300" r:id="rId17"/>
    <p:sldId id="303" r:id="rId18"/>
    <p:sldId id="297" r:id="rId19"/>
    <p:sldId id="304" r:id="rId20"/>
    <p:sldId id="299" r:id="rId21"/>
    <p:sldId id="298" r:id="rId22"/>
    <p:sldId id="302" r:id="rId23"/>
    <p:sldId id="301" r:id="rId24"/>
    <p:sldId id="307" r:id="rId25"/>
    <p:sldId id="308" r:id="rId26"/>
    <p:sldId id="289" r:id="rId27"/>
    <p:sldId id="269" r:id="rId28"/>
    <p:sldId id="273" r:id="rId2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3391D086-6957-6E47-9A27-32A69EDF0FD5}">
          <p14:sldIdLst>
            <p14:sldId id="256"/>
            <p14:sldId id="257"/>
            <p14:sldId id="259"/>
            <p14:sldId id="260"/>
            <p14:sldId id="261"/>
            <p14:sldId id="262"/>
            <p14:sldId id="305"/>
            <p14:sldId id="271"/>
            <p14:sldId id="296"/>
            <p14:sldId id="293"/>
            <p14:sldId id="263"/>
            <p14:sldId id="284"/>
            <p14:sldId id="292"/>
            <p14:sldId id="295"/>
            <p14:sldId id="294"/>
            <p14:sldId id="300"/>
            <p14:sldId id="303"/>
            <p14:sldId id="297"/>
            <p14:sldId id="304"/>
            <p14:sldId id="299"/>
            <p14:sldId id="298"/>
            <p14:sldId id="302"/>
            <p14:sldId id="301"/>
            <p14:sldId id="307"/>
            <p14:sldId id="308"/>
            <p14:sldId id="289"/>
            <p14:sldId id="269"/>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AC532"/>
    <a:srgbClr val="BFBFBF"/>
    <a:srgbClr val="1694E2"/>
    <a:srgbClr val="02E2FF"/>
    <a:srgbClr val="0272AA"/>
    <a:srgbClr val="026CC6"/>
    <a:srgbClr val="0272C4"/>
    <a:srgbClr val="ED7D31"/>
    <a:srgbClr val="FDAE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47" autoAdjust="0"/>
    <p:restoredTop sz="97146"/>
  </p:normalViewPr>
  <p:slideViewPr>
    <p:cSldViewPr snapToGrid="0">
      <p:cViewPr varScale="1">
        <p:scale>
          <a:sx n="118" d="100"/>
          <a:sy n="118" d="100"/>
        </p:scale>
        <p:origin x="6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D960B-9F22-4D2C-822D-9853051C87B9}" type="datetimeFigureOut">
              <a:rPr lang="en-US" smtClean="0"/>
              <a:t>3/31/2024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307F4-5791-4C7B-86C4-5EEE4B93125E}" type="slidenum">
              <a:rPr lang="en-US" smtClean="0"/>
              <a:t>‹#›</a:t>
            </a:fld>
            <a:endParaRPr lang="en-US"/>
          </a:p>
        </p:txBody>
      </p:sp>
    </p:spTree>
    <p:extLst>
      <p:ext uri="{BB962C8B-B14F-4D97-AF65-F5344CB8AC3E}">
        <p14:creationId xmlns:p14="http://schemas.microsoft.com/office/powerpoint/2010/main" val="2768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307F4-5791-4C7B-86C4-5EEE4B93125E}" type="slidenum">
              <a:rPr lang="en-US" smtClean="0"/>
              <a:t>1</a:t>
            </a:fld>
            <a:endParaRPr lang="en-US"/>
          </a:p>
        </p:txBody>
      </p:sp>
    </p:spTree>
    <p:extLst>
      <p:ext uri="{BB962C8B-B14F-4D97-AF65-F5344CB8AC3E}">
        <p14:creationId xmlns:p14="http://schemas.microsoft.com/office/powerpoint/2010/main" val="25953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307F4-5791-4C7B-86C4-5EEE4B93125E}" type="slidenum">
              <a:rPr lang="en-US" smtClean="0"/>
              <a:t>17</a:t>
            </a:fld>
            <a:endParaRPr lang="en-US"/>
          </a:p>
        </p:txBody>
      </p:sp>
    </p:spTree>
    <p:extLst>
      <p:ext uri="{BB962C8B-B14F-4D97-AF65-F5344CB8AC3E}">
        <p14:creationId xmlns:p14="http://schemas.microsoft.com/office/powerpoint/2010/main" val="165667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1732E634-FB37-43AF-89BE-53112009B591}" type="datetime1">
              <a:rPr lang="en-US" smtClean="0"/>
              <a:pPr/>
              <a:t>3/31/2024</a:t>
            </a:fld>
            <a:endParaRPr lang="en-US"/>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4E4B6D0B-8793-40DF-952A-98FF60A2706C}" type="slidenum">
              <a:rPr lang="en-US" smtClean="0"/>
              <a:pPr/>
              <a:t>‹#›</a:t>
            </a:fld>
            <a:endParaRPr lang="en-US"/>
          </a:p>
        </p:txBody>
      </p:sp>
    </p:spTree>
    <p:extLst>
      <p:ext uri="{BB962C8B-B14F-4D97-AF65-F5344CB8AC3E}">
        <p14:creationId xmlns:p14="http://schemas.microsoft.com/office/powerpoint/2010/main" val="41471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51BC04-8092-4409-8D52-163A42660EF0}" type="datetime1">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09473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8B7A9-4C83-43A2-9ECC-4F4A2D71437A}" type="datetime1">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67379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4FF45-C552-40E0-A289-8BF148C765D6}" type="datetime1">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30459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4CE5E0-222D-4EE0-9448-8FD47586B698}" type="datetime1">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16286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3543E2-BB7E-48E9-BD83-F408B136EA36}" type="datetime1">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7826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B68898-9E01-47FE-AA9C-079D093FF87A}" type="datetime1">
              <a:rPr lang="en-US" smtClean="0"/>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406168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E32610-C032-4B24-95B5-E96D93FE0417}" type="datetime1">
              <a:rPr lang="en-US" smtClean="0"/>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61426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D55507-2F0A-4756-885F-08BCD7DB01B2}" type="datetime1">
              <a:rPr lang="en-US" smtClean="0"/>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62360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DF94A5F-B831-4675-A7CB-019F17B44780}" type="datetime1">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114725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1A3334B-5A67-4B15-85D8-35E75A065D74}" type="datetime1">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B6D0B-8793-40DF-952A-98FF60A2706C}" type="slidenum">
              <a:rPr lang="en-US" smtClean="0"/>
              <a:t>‹#›</a:t>
            </a:fld>
            <a:endParaRPr lang="en-US"/>
          </a:p>
        </p:txBody>
      </p:sp>
    </p:spTree>
    <p:extLst>
      <p:ext uri="{BB962C8B-B14F-4D97-AF65-F5344CB8AC3E}">
        <p14:creationId xmlns:p14="http://schemas.microsoft.com/office/powerpoint/2010/main" val="2269782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8EF291FC-45FE-485D-B458-A3E6110C0EF4}" type="datetime1">
              <a:rPr lang="en-US" smtClean="0"/>
              <a:t>3/31/2024</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E4B6D0B-8793-40DF-952A-98FF60A2706C}" type="slidenum">
              <a:rPr lang="en-US" smtClean="0"/>
              <a:t>‹#›</a:t>
            </a:fld>
            <a:endParaRPr lang="en-US" dirty="0"/>
          </a:p>
        </p:txBody>
      </p:sp>
    </p:spTree>
    <p:extLst>
      <p:ext uri="{BB962C8B-B14F-4D97-AF65-F5344CB8AC3E}">
        <p14:creationId xmlns:p14="http://schemas.microsoft.com/office/powerpoint/2010/main" val="23819392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5.wdp"/><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hyperlink" Target="https://www.samsung.com/us/computing/memory-storage/solid-state-drives/990-pro-pcie-4-0-nvme-ssd-4tb-mz-v9p4t0b-am/" TargetMode="External"/><Relationship Id="rId3" Type="http://schemas.openxmlformats.org/officeDocument/2006/relationships/hyperlink" Target="https://www.biostar.com.tw/app/en/mb/introduction.php?S_ID=1037" TargetMode="External"/><Relationship Id="rId7" Type="http://schemas.openxmlformats.org/officeDocument/2006/relationships/hyperlink" Target="https://www.gskill.com/product/165/166/1582537336/F4-3600C18D-64GTZR" TargetMode="External"/><Relationship Id="rId12"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hyperlink" Target="https://noctua.at/en/nh-l9i" TargetMode="External"/><Relationship Id="rId11" Type="http://schemas.microsoft.com/office/2007/relationships/hdphoto" Target="../media/hdphoto6.wdp"/><Relationship Id="rId5" Type="http://schemas.openxmlformats.org/officeDocument/2006/relationships/hyperlink" Target="https://www.intel.com/content/www/us/en/products/sku/212256/intel-core-i911900t-processor-16m-cache-up-to-4-90-ghz/ordering.html" TargetMode="External"/><Relationship Id="rId10" Type="http://schemas.openxmlformats.org/officeDocument/2006/relationships/image" Target="../media/image37.png"/><Relationship Id="rId4" Type="http://schemas.openxmlformats.org/officeDocument/2006/relationships/hyperlink" Target="https://www.amazon.com/dp/B08X4BGKJP" TargetMode="External"/><Relationship Id="rId9" Type="http://schemas.openxmlformats.org/officeDocument/2006/relationships/hyperlink" Target="https://sp-siliconpower.com/products/a55-128gb-2tb-sata-iii-2-5-inch-internal-solid-state-driv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7.wdp"/><Relationship Id="rId12" Type="http://schemas.openxmlformats.org/officeDocument/2006/relationships/image" Target="../media/image5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search/cs?searchtype=author&amp;query=Rando,+J" TargetMode="External"/><Relationship Id="rId2" Type="http://schemas.openxmlformats.org/officeDocument/2006/relationships/hyperlink" Target="https://arxiv.org/abs/2306.01545" TargetMode="External"/><Relationship Id="rId1" Type="http://schemas.openxmlformats.org/officeDocument/2006/relationships/slideLayout" Target="../slideLayouts/slideLayout2.xml"/><Relationship Id="rId5" Type="http://schemas.openxmlformats.org/officeDocument/2006/relationships/hyperlink" Target="https://arxiv.org/search/cs?searchtype=author&amp;query=Hitaj,+B" TargetMode="External"/><Relationship Id="rId4" Type="http://schemas.openxmlformats.org/officeDocument/2006/relationships/hyperlink" Target="https://arxiv.org/search/cs?searchtype=author&amp;query=Perez-Cruz,+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F0633E-C86C-290C-7E8D-5C9E03D397B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500850" y="-1"/>
            <a:ext cx="5643150" cy="5715001"/>
          </a:xfrm>
          <a:prstGeom prst="rect">
            <a:avLst/>
          </a:prstGeom>
        </p:spPr>
      </p:pic>
      <p:sp>
        <p:nvSpPr>
          <p:cNvPr id="3" name="Subtitle 2">
            <a:extLst>
              <a:ext uri="{FF2B5EF4-FFF2-40B4-BE49-F238E27FC236}">
                <a16:creationId xmlns:a16="http://schemas.microsoft.com/office/drawing/2014/main" id="{FA5833A1-9E49-48A1-A73E-B203981F01DC}"/>
              </a:ext>
            </a:extLst>
          </p:cNvPr>
          <p:cNvSpPr>
            <a:spLocks noGrp="1"/>
          </p:cNvSpPr>
          <p:nvPr>
            <p:ph type="subTitle" idx="1"/>
          </p:nvPr>
        </p:nvSpPr>
        <p:spPr>
          <a:xfrm>
            <a:off x="660210" y="3570940"/>
            <a:ext cx="3738763" cy="1183675"/>
          </a:xfrm>
        </p:spPr>
        <p:txBody>
          <a:bodyPr anchor="b">
            <a:normAutofit/>
          </a:bodyPr>
          <a:lstStyle/>
          <a:p>
            <a:pPr algn="l"/>
            <a:r>
              <a:rPr lang="en-US" dirty="0"/>
              <a:t>Sean T Smith</a:t>
            </a:r>
          </a:p>
          <a:p>
            <a:pPr algn="l"/>
            <a:r>
              <a:rPr lang="en-US" dirty="0"/>
              <a:t>April 2024</a:t>
            </a:r>
          </a:p>
        </p:txBody>
      </p:sp>
      <p:sp>
        <p:nvSpPr>
          <p:cNvPr id="2" name="Title 1">
            <a:extLst>
              <a:ext uri="{FF2B5EF4-FFF2-40B4-BE49-F238E27FC236}">
                <a16:creationId xmlns:a16="http://schemas.microsoft.com/office/drawing/2014/main" id="{BBD04943-E9A4-457F-839B-B2B6D4B3C5F2}"/>
              </a:ext>
            </a:extLst>
          </p:cNvPr>
          <p:cNvSpPr>
            <a:spLocks noGrp="1"/>
          </p:cNvSpPr>
          <p:nvPr>
            <p:ph type="ctrTitle"/>
          </p:nvPr>
        </p:nvSpPr>
        <p:spPr>
          <a:xfrm>
            <a:off x="660210" y="767876"/>
            <a:ext cx="6188062" cy="2723866"/>
          </a:xfrm>
        </p:spPr>
        <p:txBody>
          <a:bodyPr anchor="t">
            <a:normAutofit/>
          </a:bodyPr>
          <a:lstStyle/>
          <a:p>
            <a:pPr algn="l"/>
            <a: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Practical Password Cracking</a:t>
            </a:r>
            <a:b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br>
            <a: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 </a:t>
            </a:r>
            <a:br>
              <a:rPr lang="en-US" sz="3200" b="1" dirty="0">
                <a:solidFill>
                  <a:srgbClr val="C00000"/>
                </a:solidFill>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br>
            <a:r>
              <a:rPr lang="en-US" sz="2400" b="1" dirty="0">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rPr>
              <a:t>Hardware, Tools, Methods... and AI</a:t>
            </a:r>
            <a:endParaRPr lang="en-US" sz="3200" b="1" dirty="0">
              <a:effectLst>
                <a:glow rad="101600">
                  <a:schemeClr val="bg1">
                    <a:alpha val="6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855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10</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6622356" cy="1104636"/>
          </a:xfrm>
        </p:spPr>
        <p:txBody>
          <a:bodyPr>
            <a:normAutofit/>
          </a:bodyPr>
          <a:lstStyle/>
          <a:p>
            <a:r>
              <a:rPr lang="en-US" sz="2400" b="1" dirty="0">
                <a:effectLst>
                  <a:glow rad="101600">
                    <a:schemeClr val="bg1">
                      <a:alpha val="60000"/>
                    </a:schemeClr>
                  </a:glow>
                </a:effectLst>
              </a:rPr>
              <a:t>Sourcing GPUs: Which to buy?</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Buying a single new latest generation graphics card is far better than gambling on used-and-abused older generation cards; &gt; Moore’s Law.</a:t>
            </a:r>
            <a:endParaRPr lang="en-US" sz="1600" dirty="0">
              <a:effectLst>
                <a:glow rad="101600">
                  <a:schemeClr val="bg1">
                    <a:alpha val="60000"/>
                  </a:schemeClr>
                </a:glow>
              </a:effectLst>
            </a:endParaRPr>
          </a:p>
        </p:txBody>
      </p:sp>
      <p:sp>
        <p:nvSpPr>
          <p:cNvPr id="26" name="Content Placeholder 2">
            <a:extLst>
              <a:ext uri="{FF2B5EF4-FFF2-40B4-BE49-F238E27FC236}">
                <a16:creationId xmlns:a16="http://schemas.microsoft.com/office/drawing/2014/main" id="{78800BF7-5005-39A7-C855-37BB78EE9BB9}"/>
              </a:ext>
            </a:extLst>
          </p:cNvPr>
          <p:cNvSpPr>
            <a:spLocks noGrp="1"/>
          </p:cNvSpPr>
          <p:nvPr>
            <p:ph idx="1"/>
          </p:nvPr>
        </p:nvSpPr>
        <p:spPr>
          <a:xfrm>
            <a:off x="628649" y="1521354"/>
            <a:ext cx="4604832" cy="1463023"/>
          </a:xfrm>
        </p:spPr>
        <p:txBody>
          <a:bodyPr>
            <a:normAutofit/>
          </a:bodyPr>
          <a:lstStyle/>
          <a:p>
            <a:pPr>
              <a:spcBef>
                <a:spcPts val="1200"/>
              </a:spcBef>
            </a:pPr>
            <a:r>
              <a:rPr lang="en-US" sz="1600" dirty="0">
                <a:effectLst>
                  <a:glow rad="101600">
                    <a:schemeClr val="bg1">
                      <a:alpha val="60000"/>
                    </a:schemeClr>
                  </a:glow>
                </a:effectLst>
              </a:rPr>
              <a:t>GPU Performance has </a:t>
            </a:r>
            <a:r>
              <a:rPr lang="en-US" sz="1600" b="1" dirty="0">
                <a:solidFill>
                  <a:srgbClr val="C00000"/>
                </a:solidFill>
                <a:effectLst>
                  <a:glow rad="101600">
                    <a:schemeClr val="bg1">
                      <a:alpha val="60000"/>
                    </a:schemeClr>
                  </a:glow>
                </a:effectLst>
              </a:rPr>
              <a:t>doubled each year!</a:t>
            </a:r>
          </a:p>
          <a:p>
            <a:pPr>
              <a:spcBef>
                <a:spcPts val="1200"/>
              </a:spcBef>
              <a:buClr>
                <a:schemeClr val="tx1"/>
              </a:buClr>
            </a:pPr>
            <a:r>
              <a:rPr lang="en-US" sz="1600" dirty="0">
                <a:effectLst>
                  <a:glow rad="101600">
                    <a:schemeClr val="bg1">
                      <a:alpha val="60000"/>
                    </a:schemeClr>
                  </a:glow>
                </a:effectLst>
              </a:rPr>
              <a:t>That means </a:t>
            </a:r>
            <a:r>
              <a:rPr lang="en-US" sz="1600" b="1" dirty="0">
                <a:solidFill>
                  <a:srgbClr val="C00000"/>
                </a:solidFill>
                <a:effectLst>
                  <a:glow rad="101600">
                    <a:schemeClr val="bg1">
                      <a:alpha val="60000"/>
                    </a:schemeClr>
                  </a:glow>
                </a:effectLst>
              </a:rPr>
              <a:t>1,000x</a:t>
            </a:r>
            <a:r>
              <a:rPr lang="en-US" sz="1600" dirty="0">
                <a:effectLst>
                  <a:glow rad="101600">
                    <a:schemeClr val="bg1">
                      <a:alpha val="60000"/>
                    </a:schemeClr>
                  </a:glow>
                </a:effectLst>
              </a:rPr>
              <a:t> growth in 10 years!</a:t>
            </a:r>
            <a:endParaRPr lang="en-US" sz="1600" b="1" dirty="0">
              <a:solidFill>
                <a:srgbClr val="C00000"/>
              </a:solidFill>
              <a:effectLst>
                <a:glow rad="101600">
                  <a:schemeClr val="bg1">
                    <a:alpha val="60000"/>
                  </a:schemeClr>
                </a:glow>
              </a:effectLst>
            </a:endParaRPr>
          </a:p>
          <a:p>
            <a:pPr>
              <a:spcBef>
                <a:spcPts val="1200"/>
              </a:spcBef>
              <a:buClr>
                <a:schemeClr val="tx1"/>
              </a:buClr>
            </a:pPr>
            <a:r>
              <a:rPr lang="en-US" sz="1600" b="1" dirty="0">
                <a:solidFill>
                  <a:srgbClr val="C00000"/>
                </a:solidFill>
                <a:effectLst>
                  <a:glow rad="101600">
                    <a:schemeClr val="bg1">
                      <a:alpha val="60000"/>
                    </a:schemeClr>
                  </a:glow>
                </a:effectLst>
              </a:rPr>
              <a:t>1x</a:t>
            </a:r>
            <a:r>
              <a:rPr lang="en-US" sz="1600" dirty="0">
                <a:effectLst>
                  <a:glow rad="101600">
                    <a:schemeClr val="bg1">
                      <a:alpha val="60000"/>
                    </a:schemeClr>
                  </a:glow>
                </a:effectLst>
              </a:rPr>
              <a:t> RTX4090 = </a:t>
            </a:r>
            <a:r>
              <a:rPr lang="en-US" sz="1600" b="1" dirty="0">
                <a:solidFill>
                  <a:srgbClr val="C00000"/>
                </a:solidFill>
                <a:effectLst>
                  <a:glow rad="101600">
                    <a:schemeClr val="bg1">
                      <a:alpha val="60000"/>
                    </a:schemeClr>
                  </a:glow>
                </a:effectLst>
              </a:rPr>
              <a:t>9x</a:t>
            </a:r>
            <a:r>
              <a:rPr lang="en-US" sz="1600" dirty="0">
                <a:effectLst>
                  <a:glow rad="101600">
                    <a:schemeClr val="bg1">
                      <a:alpha val="60000"/>
                    </a:schemeClr>
                  </a:glow>
                </a:effectLst>
              </a:rPr>
              <a:t> GTX1080TI</a:t>
            </a:r>
          </a:p>
        </p:txBody>
      </p:sp>
      <p:grpSp>
        <p:nvGrpSpPr>
          <p:cNvPr id="30" name="Group 29">
            <a:extLst>
              <a:ext uri="{FF2B5EF4-FFF2-40B4-BE49-F238E27FC236}">
                <a16:creationId xmlns:a16="http://schemas.microsoft.com/office/drawing/2014/main" id="{6A9A64A3-059A-CD97-BB0B-75C6B6A99E21}"/>
              </a:ext>
            </a:extLst>
          </p:cNvPr>
          <p:cNvGrpSpPr/>
          <p:nvPr/>
        </p:nvGrpSpPr>
        <p:grpSpPr>
          <a:xfrm>
            <a:off x="7160173" y="507244"/>
            <a:ext cx="1730978" cy="2028219"/>
            <a:chOff x="0" y="2857500"/>
            <a:chExt cx="2438725" cy="2857500"/>
          </a:xfrm>
          <a:effectLst>
            <a:outerShdw blurRad="50800" dist="38100" dir="8100000" algn="tr" rotWithShape="0">
              <a:prstClr val="black">
                <a:alpha val="40000"/>
              </a:prstClr>
            </a:outerShdw>
          </a:effectLst>
        </p:grpSpPr>
        <p:pic>
          <p:nvPicPr>
            <p:cNvPr id="31" name="Picture 2" descr="Breaking Bad' unveils season 5 poster">
              <a:extLst>
                <a:ext uri="{FF2B5EF4-FFF2-40B4-BE49-F238E27FC236}">
                  <a16:creationId xmlns:a16="http://schemas.microsoft.com/office/drawing/2014/main" id="{A4DFD7C0-7841-1527-C724-6E4CC89BD97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051" y="2857500"/>
              <a:ext cx="2428674" cy="2857500"/>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4" descr="NVIDIA details its new GeForce RTX 4090 Founders Edition graphics card">
              <a:extLst>
                <a:ext uri="{FF2B5EF4-FFF2-40B4-BE49-F238E27FC236}">
                  <a16:creationId xmlns:a16="http://schemas.microsoft.com/office/drawing/2014/main" id="{30513483-BE57-AD36-E082-ED6B20845D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4534923"/>
              <a:ext cx="2438725" cy="1126575"/>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EEA0154-71F6-4E09-E6BF-BB29471989C0}"/>
                </a:ext>
              </a:extLst>
            </p:cNvPr>
            <p:cNvSpPr txBox="1"/>
            <p:nvPr/>
          </p:nvSpPr>
          <p:spPr>
            <a:xfrm>
              <a:off x="194940" y="3592149"/>
              <a:ext cx="2048842" cy="650427"/>
            </a:xfrm>
            <a:prstGeom prst="rect">
              <a:avLst/>
            </a:prstGeom>
            <a:noFill/>
          </p:spPr>
          <p:txBody>
            <a:bodyPr wrap="none" rtlCol="0">
              <a:spAutoFit/>
            </a:bodyPr>
            <a:lstStyle/>
            <a:p>
              <a:pPr algn="ctr"/>
              <a:r>
                <a:rPr lang="en-US" sz="1200" b="1" i="1" dirty="0">
                  <a:solidFill>
                    <a:srgbClr val="C00000"/>
                  </a:solidFill>
                  <a:effectLst>
                    <a:glow rad="101600">
                      <a:schemeClr val="bg1">
                        <a:alpha val="60000"/>
                      </a:schemeClr>
                    </a:glow>
                  </a:effectLst>
                  <a:latin typeface=""/>
                </a:rPr>
                <a:t>RTX 4090</a:t>
              </a:r>
            </a:p>
            <a:p>
              <a:pPr algn="ctr"/>
              <a:r>
                <a:rPr lang="en-US" sz="1200" b="1" i="1" dirty="0">
                  <a:solidFill>
                    <a:srgbClr val="C00000"/>
                  </a:solidFill>
                  <a:effectLst>
                    <a:glow rad="101600">
                      <a:schemeClr val="bg1">
                        <a:alpha val="60000"/>
                      </a:schemeClr>
                    </a:glow>
                  </a:effectLst>
                  <a:latin typeface=""/>
                </a:rPr>
                <a:t>Founders Edition</a:t>
              </a:r>
            </a:p>
          </p:txBody>
        </p:sp>
      </p:grpSp>
      <p:sp>
        <p:nvSpPr>
          <p:cNvPr id="35" name="TextBox 34">
            <a:extLst>
              <a:ext uri="{FF2B5EF4-FFF2-40B4-BE49-F238E27FC236}">
                <a16:creationId xmlns:a16="http://schemas.microsoft.com/office/drawing/2014/main" id="{30E3FBF3-D242-24D6-AB13-3A6C2E1CB7D1}"/>
              </a:ext>
            </a:extLst>
          </p:cNvPr>
          <p:cNvSpPr txBox="1"/>
          <p:nvPr/>
        </p:nvSpPr>
        <p:spPr>
          <a:xfrm>
            <a:off x="6939064" y="3933907"/>
            <a:ext cx="2173194" cy="738664"/>
          </a:xfrm>
          <a:prstGeom prst="rect">
            <a:avLst/>
          </a:prstGeom>
          <a:noFill/>
        </p:spPr>
        <p:txBody>
          <a:bodyPr wrap="square">
            <a:spAutoFit/>
          </a:bodyPr>
          <a:lstStyle/>
          <a:p>
            <a:pPr algn="ctr"/>
            <a:r>
              <a:rPr lang="en-US" sz="1400" b="1" dirty="0">
                <a:latin typeface=""/>
              </a:rPr>
              <a:t>www.nowinstock.net</a:t>
            </a:r>
          </a:p>
          <a:p>
            <a:pPr algn="ctr"/>
            <a:r>
              <a:rPr lang="en-US" sz="1400" b="1" dirty="0">
                <a:latin typeface=""/>
              </a:rPr>
              <a:t>+</a:t>
            </a:r>
          </a:p>
          <a:p>
            <a:pPr algn="ctr"/>
            <a:r>
              <a:rPr lang="en-US" sz="1400" b="1" dirty="0">
                <a:latin typeface=""/>
              </a:rPr>
              <a:t>Patience</a:t>
            </a:r>
          </a:p>
        </p:txBody>
      </p:sp>
      <p:sp>
        <p:nvSpPr>
          <p:cNvPr id="36" name="Triangle 35">
            <a:extLst>
              <a:ext uri="{FF2B5EF4-FFF2-40B4-BE49-F238E27FC236}">
                <a16:creationId xmlns:a16="http://schemas.microsoft.com/office/drawing/2014/main" id="{4A7E2EAC-66CC-1424-616B-6FA9153108F8}"/>
              </a:ext>
            </a:extLst>
          </p:cNvPr>
          <p:cNvSpPr/>
          <p:nvPr/>
        </p:nvSpPr>
        <p:spPr>
          <a:xfrm rot="10800000">
            <a:off x="7495308" y="3636984"/>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BCA432E-AF5A-4E93-F2BA-8D3FD84ADFED}"/>
              </a:ext>
            </a:extLst>
          </p:cNvPr>
          <p:cNvSpPr txBox="1"/>
          <p:nvPr/>
        </p:nvSpPr>
        <p:spPr>
          <a:xfrm>
            <a:off x="7069452" y="2581386"/>
            <a:ext cx="1912420" cy="1015663"/>
          </a:xfrm>
          <a:prstGeom prst="rect">
            <a:avLst/>
          </a:prstGeom>
          <a:noFill/>
        </p:spPr>
        <p:txBody>
          <a:bodyPr wrap="square">
            <a:spAutoFit/>
          </a:bodyPr>
          <a:lstStyle/>
          <a:p>
            <a:r>
              <a:rPr lang="en-US" sz="1200" i="1" dirty="0">
                <a:latin typeface=""/>
              </a:rPr>
              <a:t>“But how do I get one for retail, they are all overpriced or sold out?”</a:t>
            </a:r>
            <a:br>
              <a:rPr lang="en-US" sz="1200" i="1" dirty="0">
                <a:latin typeface=""/>
              </a:rPr>
            </a:br>
            <a:endParaRPr lang="en-US" sz="1200" i="1" dirty="0">
              <a:latin typeface=""/>
            </a:endParaRPr>
          </a:p>
          <a:p>
            <a:pPr algn="r"/>
            <a:r>
              <a:rPr lang="en-US" sz="1200" i="1" dirty="0">
                <a:latin typeface=""/>
              </a:rPr>
              <a:t>-Everyone</a:t>
            </a:r>
          </a:p>
        </p:txBody>
      </p:sp>
      <p:grpSp>
        <p:nvGrpSpPr>
          <p:cNvPr id="27" name="Group 26">
            <a:extLst>
              <a:ext uri="{FF2B5EF4-FFF2-40B4-BE49-F238E27FC236}">
                <a16:creationId xmlns:a16="http://schemas.microsoft.com/office/drawing/2014/main" id="{78A7F5B1-A723-DB88-183A-FF0D2AB68E2F}"/>
              </a:ext>
            </a:extLst>
          </p:cNvPr>
          <p:cNvGrpSpPr/>
          <p:nvPr/>
        </p:nvGrpSpPr>
        <p:grpSpPr>
          <a:xfrm>
            <a:off x="1024649" y="1884115"/>
            <a:ext cx="6091881" cy="3567636"/>
            <a:chOff x="1024649" y="1884115"/>
            <a:chExt cx="6091881" cy="3567636"/>
          </a:xfrm>
        </p:grpSpPr>
        <p:grpSp>
          <p:nvGrpSpPr>
            <p:cNvPr id="24" name="Group 23">
              <a:extLst>
                <a:ext uri="{FF2B5EF4-FFF2-40B4-BE49-F238E27FC236}">
                  <a16:creationId xmlns:a16="http://schemas.microsoft.com/office/drawing/2014/main" id="{1EB5D2D9-D157-5593-0487-5D50709FD497}"/>
                </a:ext>
              </a:extLst>
            </p:cNvPr>
            <p:cNvGrpSpPr/>
            <p:nvPr/>
          </p:nvGrpSpPr>
          <p:grpSpPr>
            <a:xfrm>
              <a:off x="1024649" y="1884115"/>
              <a:ext cx="6091881" cy="3567636"/>
              <a:chOff x="1024649" y="1884115"/>
              <a:chExt cx="6091881" cy="3567636"/>
            </a:xfrm>
          </p:grpSpPr>
          <p:pic>
            <p:nvPicPr>
              <p:cNvPr id="5" name="Picture 10">
                <a:extLst>
                  <a:ext uri="{FF2B5EF4-FFF2-40B4-BE49-F238E27FC236}">
                    <a16:creationId xmlns:a16="http://schemas.microsoft.com/office/drawing/2014/main" id="{5CA173B2-8E8D-4C0B-6989-4BE563AF02F3}"/>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24649" y="2904862"/>
                <a:ext cx="3507327" cy="24498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EA864F2D-D91F-B0F3-49D7-C5B785B08111}"/>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l="39361" t="40" r="659" b="14089"/>
              <a:stretch/>
            </p:blipFill>
            <p:spPr bwMode="auto">
              <a:xfrm>
                <a:off x="2456986" y="2984377"/>
                <a:ext cx="2084832" cy="2084832"/>
              </a:xfrm>
              <a:prstGeom prst="ellipse">
                <a:avLst/>
              </a:prstGeom>
              <a:noFill/>
              <a:ln w="12700">
                <a:solidFill>
                  <a:schemeClr val="bg1">
                    <a:lumMod val="75000"/>
                  </a:schemeClr>
                </a:solidFill>
                <a:prstDash val="sysDot"/>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37A0FE0-5B62-821D-3E60-E95A38C1D3D2}"/>
                  </a:ext>
                </a:extLst>
              </p:cNvPr>
              <p:cNvGrpSpPr/>
              <p:nvPr/>
            </p:nvGrpSpPr>
            <p:grpSpPr>
              <a:xfrm>
                <a:off x="2446434" y="2558324"/>
                <a:ext cx="2180716" cy="2893427"/>
                <a:chOff x="2446434" y="2558324"/>
                <a:chExt cx="2180716" cy="2893427"/>
              </a:xfrm>
              <a:solidFill>
                <a:schemeClr val="tx1">
                  <a:alpha val="60002"/>
                </a:schemeClr>
              </a:solidFill>
            </p:grpSpPr>
            <p:sp>
              <p:nvSpPr>
                <p:cNvPr id="14" name="Trapezoid 13">
                  <a:extLst>
                    <a:ext uri="{FF2B5EF4-FFF2-40B4-BE49-F238E27FC236}">
                      <a16:creationId xmlns:a16="http://schemas.microsoft.com/office/drawing/2014/main" id="{DCBBB12C-C8CA-7B3E-0D10-A1CF7CAF17F0}"/>
                    </a:ext>
                  </a:extLst>
                </p:cNvPr>
                <p:cNvSpPr/>
                <p:nvPr/>
              </p:nvSpPr>
              <p:spPr>
                <a:xfrm rot="15300000">
                  <a:off x="2380357" y="3277624"/>
                  <a:ext cx="2893427" cy="1454827"/>
                </a:xfrm>
                <a:custGeom>
                  <a:avLst/>
                  <a:gdLst>
                    <a:gd name="connsiteX0" fmla="*/ 0 w 3124430"/>
                    <a:gd name="connsiteY0" fmla="*/ 1723731 h 1723731"/>
                    <a:gd name="connsiteX1" fmla="*/ 735947 w 3124430"/>
                    <a:gd name="connsiteY1" fmla="*/ 0 h 1723731"/>
                    <a:gd name="connsiteX2" fmla="*/ 2388483 w 3124430"/>
                    <a:gd name="connsiteY2" fmla="*/ 0 h 1723731"/>
                    <a:gd name="connsiteX3" fmla="*/ 3124430 w 3124430"/>
                    <a:gd name="connsiteY3" fmla="*/ 1723731 h 1723731"/>
                    <a:gd name="connsiteX4" fmla="*/ 0 w 3124430"/>
                    <a:gd name="connsiteY4" fmla="*/ 1723731 h 1723731"/>
                    <a:gd name="connsiteX0" fmla="*/ 0 w 3124430"/>
                    <a:gd name="connsiteY0" fmla="*/ 1780465 h 1780465"/>
                    <a:gd name="connsiteX1" fmla="*/ 735947 w 3124430"/>
                    <a:gd name="connsiteY1" fmla="*/ 56734 h 1780465"/>
                    <a:gd name="connsiteX2" fmla="*/ 2649666 w 3124430"/>
                    <a:gd name="connsiteY2" fmla="*/ 0 h 1780465"/>
                    <a:gd name="connsiteX3" fmla="*/ 3124430 w 3124430"/>
                    <a:gd name="connsiteY3" fmla="*/ 1780465 h 1780465"/>
                    <a:gd name="connsiteX4" fmla="*/ 0 w 3124430"/>
                    <a:gd name="connsiteY4" fmla="*/ 1780465 h 1780465"/>
                    <a:gd name="connsiteX0" fmla="*/ 0 w 3064967"/>
                    <a:gd name="connsiteY0" fmla="*/ 1780465 h 1780465"/>
                    <a:gd name="connsiteX1" fmla="*/ 735947 w 3064967"/>
                    <a:gd name="connsiteY1" fmla="*/ 56734 h 1780465"/>
                    <a:gd name="connsiteX2" fmla="*/ 2649666 w 3064967"/>
                    <a:gd name="connsiteY2" fmla="*/ 0 h 1780465"/>
                    <a:gd name="connsiteX3" fmla="*/ 3064967 w 3064967"/>
                    <a:gd name="connsiteY3" fmla="*/ 1473827 h 1780465"/>
                    <a:gd name="connsiteX4" fmla="*/ 0 w 3064967"/>
                    <a:gd name="connsiteY4" fmla="*/ 1780465 h 1780465"/>
                    <a:gd name="connsiteX0" fmla="*/ 0 w 2812967"/>
                    <a:gd name="connsiteY0" fmla="*/ 1646731 h 1646731"/>
                    <a:gd name="connsiteX1" fmla="*/ 483947 w 2812967"/>
                    <a:gd name="connsiteY1" fmla="*/ 56734 h 1646731"/>
                    <a:gd name="connsiteX2" fmla="*/ 2397666 w 2812967"/>
                    <a:gd name="connsiteY2" fmla="*/ 0 h 1646731"/>
                    <a:gd name="connsiteX3" fmla="*/ 2812967 w 2812967"/>
                    <a:gd name="connsiteY3" fmla="*/ 1473827 h 1646731"/>
                    <a:gd name="connsiteX4" fmla="*/ 0 w 2812967"/>
                    <a:gd name="connsiteY4" fmla="*/ 1646731 h 1646731"/>
                    <a:gd name="connsiteX0" fmla="*/ 0 w 2893427"/>
                    <a:gd name="connsiteY0" fmla="*/ 1446276 h 1473827"/>
                    <a:gd name="connsiteX1" fmla="*/ 564407 w 2893427"/>
                    <a:gd name="connsiteY1" fmla="*/ 56734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46276 h 1473827"/>
                    <a:gd name="connsiteX1" fmla="*/ 499817 w 2893427"/>
                    <a:gd name="connsiteY1" fmla="*/ 158691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34730 h 1462281"/>
                    <a:gd name="connsiteX1" fmla="*/ 499817 w 2893427"/>
                    <a:gd name="connsiteY1" fmla="*/ 147145 h 1462281"/>
                    <a:gd name="connsiteX2" fmla="*/ 2437762 w 2893427"/>
                    <a:gd name="connsiteY2" fmla="*/ 0 h 1462281"/>
                    <a:gd name="connsiteX3" fmla="*/ 2893427 w 2893427"/>
                    <a:gd name="connsiteY3" fmla="*/ 1462281 h 1462281"/>
                    <a:gd name="connsiteX4" fmla="*/ 0 w 2893427"/>
                    <a:gd name="connsiteY4" fmla="*/ 1434730 h 1462281"/>
                    <a:gd name="connsiteX0" fmla="*/ 0 w 2893427"/>
                    <a:gd name="connsiteY0" fmla="*/ 1427276 h 1454827"/>
                    <a:gd name="connsiteX1" fmla="*/ 499817 w 2893427"/>
                    <a:gd name="connsiteY1" fmla="*/ 139691 h 1454827"/>
                    <a:gd name="connsiteX2" fmla="*/ 2465581 w 2893427"/>
                    <a:gd name="connsiteY2" fmla="*/ 0 h 1454827"/>
                    <a:gd name="connsiteX3" fmla="*/ 2893427 w 2893427"/>
                    <a:gd name="connsiteY3" fmla="*/ 1454827 h 1454827"/>
                    <a:gd name="connsiteX4" fmla="*/ 0 w 2893427"/>
                    <a:gd name="connsiteY4" fmla="*/ 1427276 h 145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427" h="1454827">
                      <a:moveTo>
                        <a:pt x="0" y="1427276"/>
                      </a:moveTo>
                      <a:lnTo>
                        <a:pt x="499817" y="139691"/>
                      </a:lnTo>
                      <a:lnTo>
                        <a:pt x="2465581" y="0"/>
                      </a:lnTo>
                      <a:lnTo>
                        <a:pt x="2893427" y="1454827"/>
                      </a:lnTo>
                      <a:lnTo>
                        <a:pt x="0" y="1427276"/>
                      </a:lnTo>
                      <a:close/>
                    </a:path>
                  </a:pathLst>
                </a:custGeom>
                <a:solidFill>
                  <a:srgbClr val="BFBFB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14">
                  <a:extLst>
                    <a:ext uri="{FF2B5EF4-FFF2-40B4-BE49-F238E27FC236}">
                      <a16:creationId xmlns:a16="http://schemas.microsoft.com/office/drawing/2014/main" id="{C821B946-A388-3E31-6D4D-D2CAF3552378}"/>
                    </a:ext>
                  </a:extLst>
                </p:cNvPr>
                <p:cNvSpPr/>
                <p:nvPr/>
              </p:nvSpPr>
              <p:spPr>
                <a:xfrm>
                  <a:off x="2446434" y="2987884"/>
                  <a:ext cx="2180716" cy="2084832"/>
                </a:xfrm>
                <a:prstGeom prst="chord">
                  <a:avLst>
                    <a:gd name="adj1" fmla="val 5500173"/>
                    <a:gd name="adj2" fmla="val 13826540"/>
                  </a:avLst>
                </a:prstGeom>
                <a:solidFill>
                  <a:srgbClr val="BFBFB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58768008-7C92-3916-78CF-D0907395665C}"/>
                  </a:ext>
                </a:extLst>
              </p:cNvPr>
              <p:cNvCxnSpPr>
                <a:cxnSpLocks/>
                <a:stCxn id="18" idx="1"/>
              </p:cNvCxnSpPr>
              <p:nvPr/>
            </p:nvCxnSpPr>
            <p:spPr>
              <a:xfrm flipH="1">
                <a:off x="2945489" y="2382887"/>
                <a:ext cx="1263982" cy="741056"/>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896445-0099-913E-4DE8-40D1C1F12407}"/>
                  </a:ext>
                </a:extLst>
              </p:cNvPr>
              <p:cNvCxnSpPr>
                <a:cxnSpLocks/>
                <a:stCxn id="18" idx="4"/>
              </p:cNvCxnSpPr>
              <p:nvPr/>
            </p:nvCxnSpPr>
            <p:spPr>
              <a:xfrm flipH="1" flipV="1">
                <a:off x="3391713" y="5076223"/>
                <a:ext cx="2021902" cy="21372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BB11718-2FA6-AA44-A2DB-915830276086}"/>
                  </a:ext>
                </a:extLst>
              </p:cNvPr>
              <p:cNvGrpSpPr/>
              <p:nvPr/>
            </p:nvGrpSpPr>
            <p:grpSpPr>
              <a:xfrm>
                <a:off x="3710699" y="1884115"/>
                <a:ext cx="3405831" cy="3405831"/>
                <a:chOff x="2404824" y="1946165"/>
                <a:chExt cx="3405831" cy="3405831"/>
              </a:xfrm>
            </p:grpSpPr>
            <p:pic>
              <p:nvPicPr>
                <p:cNvPr id="18" name="Picture 10">
                  <a:extLst>
                    <a:ext uri="{FF2B5EF4-FFF2-40B4-BE49-F238E27FC236}">
                      <a16:creationId xmlns:a16="http://schemas.microsoft.com/office/drawing/2014/main" id="{FE6BC037-6517-1E4C-8F7C-9F76AFBDAF4B}"/>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l="39361" t="40" r="659" b="14089"/>
                <a:stretch/>
              </p:blipFill>
              <p:spPr bwMode="auto">
                <a:xfrm>
                  <a:off x="2404824" y="1946165"/>
                  <a:ext cx="3405831" cy="3405831"/>
                </a:xfrm>
                <a:prstGeom prst="ellipse">
                  <a:avLst/>
                </a:prstGeom>
                <a:noFill/>
                <a:ln w="28575">
                  <a:solidFill>
                    <a:schemeClr val="bg1">
                      <a:lumMod val="75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D7EE393-770C-51A2-B26A-7B050FFB78A2}"/>
                    </a:ext>
                  </a:extLst>
                </p:cNvPr>
                <p:cNvSpPr txBox="1"/>
                <p:nvPr/>
              </p:nvSpPr>
              <p:spPr>
                <a:xfrm>
                  <a:off x="4413948" y="3976379"/>
                  <a:ext cx="933269" cy="215444"/>
                </a:xfrm>
                <a:prstGeom prst="rect">
                  <a:avLst/>
                </a:prstGeom>
                <a:noFill/>
              </p:spPr>
              <p:txBody>
                <a:bodyPr wrap="none" rtlCol="0">
                  <a:spAutoFit/>
                </a:bodyPr>
                <a:lstStyle/>
                <a:p>
                  <a:r>
                    <a:rPr lang="en-US" sz="800" dirty="0">
                      <a:solidFill>
                        <a:srgbClr val="1694E2"/>
                      </a:solidFill>
                      <a:latin typeface=""/>
                    </a:rPr>
                    <a:t>CPU-Computing</a:t>
                  </a:r>
                </a:p>
              </p:txBody>
            </p:sp>
          </p:grpSp>
        </p:grpSp>
        <p:sp>
          <p:nvSpPr>
            <p:cNvPr id="25" name="TextBox 24">
              <a:extLst>
                <a:ext uri="{FF2B5EF4-FFF2-40B4-BE49-F238E27FC236}">
                  <a16:creationId xmlns:a16="http://schemas.microsoft.com/office/drawing/2014/main" id="{1FF70FB0-532A-B57B-F8A8-C881626967AA}"/>
                </a:ext>
              </a:extLst>
            </p:cNvPr>
            <p:cNvSpPr txBox="1"/>
            <p:nvPr/>
          </p:nvSpPr>
          <p:spPr>
            <a:xfrm>
              <a:off x="1024649" y="2908499"/>
              <a:ext cx="2367064" cy="215444"/>
            </a:xfrm>
            <a:prstGeom prst="rect">
              <a:avLst/>
            </a:prstGeom>
            <a:noFill/>
          </p:spPr>
          <p:txBody>
            <a:bodyPr wrap="square">
              <a:spAutoFit/>
            </a:bodyPr>
            <a:lstStyle/>
            <a:p>
              <a:pPr algn="ctr"/>
              <a:r>
                <a:rPr lang="en-US" sz="800" i="1" dirty="0">
                  <a:solidFill>
                    <a:schemeClr val="bg1"/>
                  </a:solidFill>
                  <a:effectLst>
                    <a:glow rad="101600">
                      <a:schemeClr val="tx1">
                        <a:alpha val="60000"/>
                      </a:schemeClr>
                    </a:glow>
                  </a:effectLst>
                  <a:latin typeface=""/>
                </a:rPr>
                <a:t>Source: Nvidia Q1 FY24 investor presentation</a:t>
              </a:r>
              <a:endParaRPr lang="en-US" sz="800" dirty="0">
                <a:solidFill>
                  <a:schemeClr val="bg1"/>
                </a:solidFill>
                <a:effectLst>
                  <a:glow rad="101600">
                    <a:schemeClr val="tx1">
                      <a:alpha val="60000"/>
                    </a:schemeClr>
                  </a:glow>
                </a:effectLst>
                <a:latin typeface=""/>
              </a:endParaRPr>
            </a:p>
          </p:txBody>
        </p:sp>
      </p:grpSp>
    </p:spTree>
    <p:extLst>
      <p:ext uri="{BB962C8B-B14F-4D97-AF65-F5344CB8AC3E}">
        <p14:creationId xmlns:p14="http://schemas.microsoft.com/office/powerpoint/2010/main" val="421588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438B333-5820-8012-AD55-DA86A7E91825}"/>
              </a:ext>
            </a:extLst>
          </p:cNvPr>
          <p:cNvSpPr/>
          <p:nvPr/>
        </p:nvSpPr>
        <p:spPr>
          <a:xfrm>
            <a:off x="149157" y="2433037"/>
            <a:ext cx="4093058" cy="584616"/>
          </a:xfrm>
          <a:custGeom>
            <a:avLst/>
            <a:gdLst>
              <a:gd name="connsiteX0" fmla="*/ 0 w 4093058"/>
              <a:gd name="connsiteY0" fmla="*/ 97438 h 584616"/>
              <a:gd name="connsiteX1" fmla="*/ 97438 w 4093058"/>
              <a:gd name="connsiteY1" fmla="*/ 0 h 584616"/>
              <a:gd name="connsiteX2" fmla="*/ 732285 w 4093058"/>
              <a:gd name="connsiteY2" fmla="*/ 0 h 584616"/>
              <a:gd name="connsiteX3" fmla="*/ 1367132 w 4093058"/>
              <a:gd name="connsiteY3" fmla="*/ 0 h 584616"/>
              <a:gd name="connsiteX4" fmla="*/ 2001978 w 4093058"/>
              <a:gd name="connsiteY4" fmla="*/ 0 h 584616"/>
              <a:gd name="connsiteX5" fmla="*/ 2441916 w 4093058"/>
              <a:gd name="connsiteY5" fmla="*/ 0 h 584616"/>
              <a:gd name="connsiteX6" fmla="*/ 2881854 w 4093058"/>
              <a:gd name="connsiteY6" fmla="*/ 0 h 584616"/>
              <a:gd name="connsiteX7" fmla="*/ 3438737 w 4093058"/>
              <a:gd name="connsiteY7" fmla="*/ 0 h 584616"/>
              <a:gd name="connsiteX8" fmla="*/ 3995620 w 4093058"/>
              <a:gd name="connsiteY8" fmla="*/ 0 h 584616"/>
              <a:gd name="connsiteX9" fmla="*/ 4093058 w 4093058"/>
              <a:gd name="connsiteY9" fmla="*/ 97438 h 584616"/>
              <a:gd name="connsiteX10" fmla="*/ 4093058 w 4093058"/>
              <a:gd name="connsiteY10" fmla="*/ 487178 h 584616"/>
              <a:gd name="connsiteX11" fmla="*/ 3995620 w 4093058"/>
              <a:gd name="connsiteY11" fmla="*/ 584616 h 584616"/>
              <a:gd name="connsiteX12" fmla="*/ 3516700 w 4093058"/>
              <a:gd name="connsiteY12" fmla="*/ 584616 h 584616"/>
              <a:gd name="connsiteX13" fmla="*/ 2920836 w 4093058"/>
              <a:gd name="connsiteY13" fmla="*/ 584616 h 584616"/>
              <a:gd name="connsiteX14" fmla="*/ 2480898 w 4093058"/>
              <a:gd name="connsiteY14" fmla="*/ 584616 h 584616"/>
              <a:gd name="connsiteX15" fmla="*/ 2001978 w 4093058"/>
              <a:gd name="connsiteY15" fmla="*/ 584616 h 584616"/>
              <a:gd name="connsiteX16" fmla="*/ 1523059 w 4093058"/>
              <a:gd name="connsiteY16" fmla="*/ 584616 h 584616"/>
              <a:gd name="connsiteX17" fmla="*/ 1044139 w 4093058"/>
              <a:gd name="connsiteY17" fmla="*/ 584616 h 584616"/>
              <a:gd name="connsiteX18" fmla="*/ 97438 w 4093058"/>
              <a:gd name="connsiteY18" fmla="*/ 584616 h 584616"/>
              <a:gd name="connsiteX19" fmla="*/ 0 w 4093058"/>
              <a:gd name="connsiteY19" fmla="*/ 487178 h 584616"/>
              <a:gd name="connsiteX20" fmla="*/ 0 w 4093058"/>
              <a:gd name="connsiteY20"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3058" h="584616" fill="none" extrusionOk="0">
                <a:moveTo>
                  <a:pt x="0" y="97438"/>
                </a:moveTo>
                <a:cubicBezTo>
                  <a:pt x="8590" y="51374"/>
                  <a:pt x="29440" y="-5288"/>
                  <a:pt x="97438" y="0"/>
                </a:cubicBezTo>
                <a:cubicBezTo>
                  <a:pt x="346388" y="-23510"/>
                  <a:pt x="469426" y="29049"/>
                  <a:pt x="732285" y="0"/>
                </a:cubicBezTo>
                <a:cubicBezTo>
                  <a:pt x="995144" y="-29049"/>
                  <a:pt x="1178248" y="70091"/>
                  <a:pt x="1367132" y="0"/>
                </a:cubicBezTo>
                <a:cubicBezTo>
                  <a:pt x="1556016" y="-70091"/>
                  <a:pt x="1759757" y="33465"/>
                  <a:pt x="2001978" y="0"/>
                </a:cubicBezTo>
                <a:cubicBezTo>
                  <a:pt x="2244199" y="-33465"/>
                  <a:pt x="2290061" y="35863"/>
                  <a:pt x="2441916" y="0"/>
                </a:cubicBezTo>
                <a:cubicBezTo>
                  <a:pt x="2593771" y="-35863"/>
                  <a:pt x="2784540" y="17869"/>
                  <a:pt x="2881854" y="0"/>
                </a:cubicBezTo>
                <a:cubicBezTo>
                  <a:pt x="2979168" y="-17869"/>
                  <a:pt x="3244733" y="56366"/>
                  <a:pt x="3438737" y="0"/>
                </a:cubicBezTo>
                <a:cubicBezTo>
                  <a:pt x="3632741" y="-56366"/>
                  <a:pt x="3722990" y="10523"/>
                  <a:pt x="3995620" y="0"/>
                </a:cubicBezTo>
                <a:cubicBezTo>
                  <a:pt x="4045589" y="-11081"/>
                  <a:pt x="4091628" y="42930"/>
                  <a:pt x="4093058" y="97438"/>
                </a:cubicBezTo>
                <a:cubicBezTo>
                  <a:pt x="4123494" y="243113"/>
                  <a:pt x="4056927" y="352570"/>
                  <a:pt x="4093058" y="487178"/>
                </a:cubicBezTo>
                <a:cubicBezTo>
                  <a:pt x="4090921" y="542630"/>
                  <a:pt x="4046709" y="578486"/>
                  <a:pt x="3995620" y="584616"/>
                </a:cubicBezTo>
                <a:cubicBezTo>
                  <a:pt x="3808068" y="590942"/>
                  <a:pt x="3637719" y="542369"/>
                  <a:pt x="3516700" y="584616"/>
                </a:cubicBezTo>
                <a:cubicBezTo>
                  <a:pt x="3395681" y="626863"/>
                  <a:pt x="3187439" y="578722"/>
                  <a:pt x="2920836" y="584616"/>
                </a:cubicBezTo>
                <a:cubicBezTo>
                  <a:pt x="2654233" y="590510"/>
                  <a:pt x="2700754" y="535700"/>
                  <a:pt x="2480898" y="584616"/>
                </a:cubicBezTo>
                <a:cubicBezTo>
                  <a:pt x="2261042" y="633532"/>
                  <a:pt x="2110053" y="569821"/>
                  <a:pt x="2001978" y="584616"/>
                </a:cubicBezTo>
                <a:cubicBezTo>
                  <a:pt x="1893903" y="599411"/>
                  <a:pt x="1650608" y="551830"/>
                  <a:pt x="1523059" y="584616"/>
                </a:cubicBezTo>
                <a:cubicBezTo>
                  <a:pt x="1395510" y="617402"/>
                  <a:pt x="1272252" y="570788"/>
                  <a:pt x="1044139" y="584616"/>
                </a:cubicBezTo>
                <a:cubicBezTo>
                  <a:pt x="816026" y="598444"/>
                  <a:pt x="555021" y="500878"/>
                  <a:pt x="97438" y="584616"/>
                </a:cubicBezTo>
                <a:cubicBezTo>
                  <a:pt x="57451" y="583118"/>
                  <a:pt x="-9090" y="543194"/>
                  <a:pt x="0" y="487178"/>
                </a:cubicBezTo>
                <a:cubicBezTo>
                  <a:pt x="-15390" y="326744"/>
                  <a:pt x="43627" y="284433"/>
                  <a:pt x="0" y="97438"/>
                </a:cubicBezTo>
                <a:close/>
              </a:path>
              <a:path w="4093058" h="584616" stroke="0" extrusionOk="0">
                <a:moveTo>
                  <a:pt x="0" y="97438"/>
                </a:moveTo>
                <a:cubicBezTo>
                  <a:pt x="4985" y="57038"/>
                  <a:pt x="52545" y="-6282"/>
                  <a:pt x="97438" y="0"/>
                </a:cubicBezTo>
                <a:cubicBezTo>
                  <a:pt x="235815" y="-44200"/>
                  <a:pt x="574219" y="68766"/>
                  <a:pt x="732285" y="0"/>
                </a:cubicBezTo>
                <a:cubicBezTo>
                  <a:pt x="890351" y="-68766"/>
                  <a:pt x="1088939" y="23439"/>
                  <a:pt x="1289168" y="0"/>
                </a:cubicBezTo>
                <a:cubicBezTo>
                  <a:pt x="1489397" y="-23439"/>
                  <a:pt x="1606026" y="576"/>
                  <a:pt x="1807069" y="0"/>
                </a:cubicBezTo>
                <a:cubicBezTo>
                  <a:pt x="2008112" y="-576"/>
                  <a:pt x="2117755" y="60913"/>
                  <a:pt x="2324971" y="0"/>
                </a:cubicBezTo>
                <a:cubicBezTo>
                  <a:pt x="2532187" y="-60913"/>
                  <a:pt x="2796461" y="56162"/>
                  <a:pt x="2920836" y="0"/>
                </a:cubicBezTo>
                <a:cubicBezTo>
                  <a:pt x="3045212" y="-56162"/>
                  <a:pt x="3330271" y="59798"/>
                  <a:pt x="3516700" y="0"/>
                </a:cubicBezTo>
                <a:cubicBezTo>
                  <a:pt x="3703129" y="-59798"/>
                  <a:pt x="3757404" y="25045"/>
                  <a:pt x="3995620" y="0"/>
                </a:cubicBezTo>
                <a:cubicBezTo>
                  <a:pt x="4042860" y="-3903"/>
                  <a:pt x="4086276" y="40381"/>
                  <a:pt x="4093058" y="97438"/>
                </a:cubicBezTo>
                <a:cubicBezTo>
                  <a:pt x="4136259" y="243863"/>
                  <a:pt x="4064504" y="327553"/>
                  <a:pt x="4093058" y="487178"/>
                </a:cubicBezTo>
                <a:cubicBezTo>
                  <a:pt x="4088045" y="539581"/>
                  <a:pt x="4046104" y="585326"/>
                  <a:pt x="3995620" y="584616"/>
                </a:cubicBezTo>
                <a:cubicBezTo>
                  <a:pt x="3875083" y="588867"/>
                  <a:pt x="3532226" y="542112"/>
                  <a:pt x="3399755" y="584616"/>
                </a:cubicBezTo>
                <a:cubicBezTo>
                  <a:pt x="3267284" y="627120"/>
                  <a:pt x="3044403" y="542476"/>
                  <a:pt x="2842872" y="584616"/>
                </a:cubicBezTo>
                <a:cubicBezTo>
                  <a:pt x="2641341" y="626756"/>
                  <a:pt x="2484114" y="547801"/>
                  <a:pt x="2208025" y="584616"/>
                </a:cubicBezTo>
                <a:cubicBezTo>
                  <a:pt x="1931936" y="621431"/>
                  <a:pt x="1764561" y="554902"/>
                  <a:pt x="1651142" y="584616"/>
                </a:cubicBezTo>
                <a:cubicBezTo>
                  <a:pt x="1537723" y="614330"/>
                  <a:pt x="1280533" y="535571"/>
                  <a:pt x="1016295" y="584616"/>
                </a:cubicBezTo>
                <a:cubicBezTo>
                  <a:pt x="752057" y="633661"/>
                  <a:pt x="314885" y="539292"/>
                  <a:pt x="97438" y="584616"/>
                </a:cubicBezTo>
                <a:cubicBezTo>
                  <a:pt x="49446" y="589435"/>
                  <a:pt x="6532" y="528990"/>
                  <a:pt x="0" y="487178"/>
                </a:cubicBezTo>
                <a:cubicBezTo>
                  <a:pt x="-5744" y="305795"/>
                  <a:pt x="39787" y="182044"/>
                  <a:pt x="0" y="97438"/>
                </a:cubicBezTo>
                <a:close/>
              </a:path>
            </a:pathLst>
          </a:custGeom>
          <a:solidFill>
            <a:schemeClr val="accent6">
              <a:lumMod val="20000"/>
              <a:lumOff val="80000"/>
            </a:schemeClr>
          </a:solidFill>
          <a:ln w="38100">
            <a:solidFill>
              <a:schemeClr val="accent6">
                <a:lumMod val="5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BF703F-5EA3-03F0-601B-8D9872A4EA01}"/>
              </a:ext>
            </a:extLst>
          </p:cNvPr>
          <p:cNvSpPr/>
          <p:nvPr/>
        </p:nvSpPr>
        <p:spPr>
          <a:xfrm>
            <a:off x="149157" y="1693889"/>
            <a:ext cx="4093058" cy="584616"/>
          </a:xfrm>
          <a:custGeom>
            <a:avLst/>
            <a:gdLst>
              <a:gd name="connsiteX0" fmla="*/ 0 w 4093058"/>
              <a:gd name="connsiteY0" fmla="*/ 97438 h 584616"/>
              <a:gd name="connsiteX1" fmla="*/ 97438 w 4093058"/>
              <a:gd name="connsiteY1" fmla="*/ 0 h 584616"/>
              <a:gd name="connsiteX2" fmla="*/ 732285 w 4093058"/>
              <a:gd name="connsiteY2" fmla="*/ 0 h 584616"/>
              <a:gd name="connsiteX3" fmla="*/ 1367132 w 4093058"/>
              <a:gd name="connsiteY3" fmla="*/ 0 h 584616"/>
              <a:gd name="connsiteX4" fmla="*/ 2001978 w 4093058"/>
              <a:gd name="connsiteY4" fmla="*/ 0 h 584616"/>
              <a:gd name="connsiteX5" fmla="*/ 2441916 w 4093058"/>
              <a:gd name="connsiteY5" fmla="*/ 0 h 584616"/>
              <a:gd name="connsiteX6" fmla="*/ 2881854 w 4093058"/>
              <a:gd name="connsiteY6" fmla="*/ 0 h 584616"/>
              <a:gd name="connsiteX7" fmla="*/ 3438737 w 4093058"/>
              <a:gd name="connsiteY7" fmla="*/ 0 h 584616"/>
              <a:gd name="connsiteX8" fmla="*/ 3995620 w 4093058"/>
              <a:gd name="connsiteY8" fmla="*/ 0 h 584616"/>
              <a:gd name="connsiteX9" fmla="*/ 4093058 w 4093058"/>
              <a:gd name="connsiteY9" fmla="*/ 97438 h 584616"/>
              <a:gd name="connsiteX10" fmla="*/ 4093058 w 4093058"/>
              <a:gd name="connsiteY10" fmla="*/ 487178 h 584616"/>
              <a:gd name="connsiteX11" fmla="*/ 3995620 w 4093058"/>
              <a:gd name="connsiteY11" fmla="*/ 584616 h 584616"/>
              <a:gd name="connsiteX12" fmla="*/ 3516700 w 4093058"/>
              <a:gd name="connsiteY12" fmla="*/ 584616 h 584616"/>
              <a:gd name="connsiteX13" fmla="*/ 2920836 w 4093058"/>
              <a:gd name="connsiteY13" fmla="*/ 584616 h 584616"/>
              <a:gd name="connsiteX14" fmla="*/ 2480898 w 4093058"/>
              <a:gd name="connsiteY14" fmla="*/ 584616 h 584616"/>
              <a:gd name="connsiteX15" fmla="*/ 2001978 w 4093058"/>
              <a:gd name="connsiteY15" fmla="*/ 584616 h 584616"/>
              <a:gd name="connsiteX16" fmla="*/ 1523059 w 4093058"/>
              <a:gd name="connsiteY16" fmla="*/ 584616 h 584616"/>
              <a:gd name="connsiteX17" fmla="*/ 1044139 w 4093058"/>
              <a:gd name="connsiteY17" fmla="*/ 584616 h 584616"/>
              <a:gd name="connsiteX18" fmla="*/ 97438 w 4093058"/>
              <a:gd name="connsiteY18" fmla="*/ 584616 h 584616"/>
              <a:gd name="connsiteX19" fmla="*/ 0 w 4093058"/>
              <a:gd name="connsiteY19" fmla="*/ 487178 h 584616"/>
              <a:gd name="connsiteX20" fmla="*/ 0 w 4093058"/>
              <a:gd name="connsiteY20"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3058" h="584616" fill="none" extrusionOk="0">
                <a:moveTo>
                  <a:pt x="0" y="97438"/>
                </a:moveTo>
                <a:cubicBezTo>
                  <a:pt x="8590" y="51374"/>
                  <a:pt x="29440" y="-5288"/>
                  <a:pt x="97438" y="0"/>
                </a:cubicBezTo>
                <a:cubicBezTo>
                  <a:pt x="346388" y="-23510"/>
                  <a:pt x="469426" y="29049"/>
                  <a:pt x="732285" y="0"/>
                </a:cubicBezTo>
                <a:cubicBezTo>
                  <a:pt x="995144" y="-29049"/>
                  <a:pt x="1178248" y="70091"/>
                  <a:pt x="1367132" y="0"/>
                </a:cubicBezTo>
                <a:cubicBezTo>
                  <a:pt x="1556016" y="-70091"/>
                  <a:pt x="1759757" y="33465"/>
                  <a:pt x="2001978" y="0"/>
                </a:cubicBezTo>
                <a:cubicBezTo>
                  <a:pt x="2244199" y="-33465"/>
                  <a:pt x="2290061" y="35863"/>
                  <a:pt x="2441916" y="0"/>
                </a:cubicBezTo>
                <a:cubicBezTo>
                  <a:pt x="2593771" y="-35863"/>
                  <a:pt x="2784540" y="17869"/>
                  <a:pt x="2881854" y="0"/>
                </a:cubicBezTo>
                <a:cubicBezTo>
                  <a:pt x="2979168" y="-17869"/>
                  <a:pt x="3244733" y="56366"/>
                  <a:pt x="3438737" y="0"/>
                </a:cubicBezTo>
                <a:cubicBezTo>
                  <a:pt x="3632741" y="-56366"/>
                  <a:pt x="3722990" y="10523"/>
                  <a:pt x="3995620" y="0"/>
                </a:cubicBezTo>
                <a:cubicBezTo>
                  <a:pt x="4045589" y="-11081"/>
                  <a:pt x="4091628" y="42930"/>
                  <a:pt x="4093058" y="97438"/>
                </a:cubicBezTo>
                <a:cubicBezTo>
                  <a:pt x="4123494" y="243113"/>
                  <a:pt x="4056927" y="352570"/>
                  <a:pt x="4093058" y="487178"/>
                </a:cubicBezTo>
                <a:cubicBezTo>
                  <a:pt x="4090921" y="542630"/>
                  <a:pt x="4046709" y="578486"/>
                  <a:pt x="3995620" y="584616"/>
                </a:cubicBezTo>
                <a:cubicBezTo>
                  <a:pt x="3808068" y="590942"/>
                  <a:pt x="3637719" y="542369"/>
                  <a:pt x="3516700" y="584616"/>
                </a:cubicBezTo>
                <a:cubicBezTo>
                  <a:pt x="3395681" y="626863"/>
                  <a:pt x="3187439" y="578722"/>
                  <a:pt x="2920836" y="584616"/>
                </a:cubicBezTo>
                <a:cubicBezTo>
                  <a:pt x="2654233" y="590510"/>
                  <a:pt x="2700754" y="535700"/>
                  <a:pt x="2480898" y="584616"/>
                </a:cubicBezTo>
                <a:cubicBezTo>
                  <a:pt x="2261042" y="633532"/>
                  <a:pt x="2110053" y="569821"/>
                  <a:pt x="2001978" y="584616"/>
                </a:cubicBezTo>
                <a:cubicBezTo>
                  <a:pt x="1893903" y="599411"/>
                  <a:pt x="1650608" y="551830"/>
                  <a:pt x="1523059" y="584616"/>
                </a:cubicBezTo>
                <a:cubicBezTo>
                  <a:pt x="1395510" y="617402"/>
                  <a:pt x="1272252" y="570788"/>
                  <a:pt x="1044139" y="584616"/>
                </a:cubicBezTo>
                <a:cubicBezTo>
                  <a:pt x="816026" y="598444"/>
                  <a:pt x="555021" y="500878"/>
                  <a:pt x="97438" y="584616"/>
                </a:cubicBezTo>
                <a:cubicBezTo>
                  <a:pt x="57451" y="583118"/>
                  <a:pt x="-9090" y="543194"/>
                  <a:pt x="0" y="487178"/>
                </a:cubicBezTo>
                <a:cubicBezTo>
                  <a:pt x="-15390" y="326744"/>
                  <a:pt x="43627" y="284433"/>
                  <a:pt x="0" y="97438"/>
                </a:cubicBezTo>
                <a:close/>
              </a:path>
              <a:path w="4093058" h="584616" stroke="0" extrusionOk="0">
                <a:moveTo>
                  <a:pt x="0" y="97438"/>
                </a:moveTo>
                <a:cubicBezTo>
                  <a:pt x="4985" y="57038"/>
                  <a:pt x="52545" y="-6282"/>
                  <a:pt x="97438" y="0"/>
                </a:cubicBezTo>
                <a:cubicBezTo>
                  <a:pt x="235815" y="-44200"/>
                  <a:pt x="574219" y="68766"/>
                  <a:pt x="732285" y="0"/>
                </a:cubicBezTo>
                <a:cubicBezTo>
                  <a:pt x="890351" y="-68766"/>
                  <a:pt x="1088939" y="23439"/>
                  <a:pt x="1289168" y="0"/>
                </a:cubicBezTo>
                <a:cubicBezTo>
                  <a:pt x="1489397" y="-23439"/>
                  <a:pt x="1606026" y="576"/>
                  <a:pt x="1807069" y="0"/>
                </a:cubicBezTo>
                <a:cubicBezTo>
                  <a:pt x="2008112" y="-576"/>
                  <a:pt x="2117755" y="60913"/>
                  <a:pt x="2324971" y="0"/>
                </a:cubicBezTo>
                <a:cubicBezTo>
                  <a:pt x="2532187" y="-60913"/>
                  <a:pt x="2796461" y="56162"/>
                  <a:pt x="2920836" y="0"/>
                </a:cubicBezTo>
                <a:cubicBezTo>
                  <a:pt x="3045212" y="-56162"/>
                  <a:pt x="3330271" y="59798"/>
                  <a:pt x="3516700" y="0"/>
                </a:cubicBezTo>
                <a:cubicBezTo>
                  <a:pt x="3703129" y="-59798"/>
                  <a:pt x="3757404" y="25045"/>
                  <a:pt x="3995620" y="0"/>
                </a:cubicBezTo>
                <a:cubicBezTo>
                  <a:pt x="4042860" y="-3903"/>
                  <a:pt x="4086276" y="40381"/>
                  <a:pt x="4093058" y="97438"/>
                </a:cubicBezTo>
                <a:cubicBezTo>
                  <a:pt x="4136259" y="243863"/>
                  <a:pt x="4064504" y="327553"/>
                  <a:pt x="4093058" y="487178"/>
                </a:cubicBezTo>
                <a:cubicBezTo>
                  <a:pt x="4088045" y="539581"/>
                  <a:pt x="4046104" y="585326"/>
                  <a:pt x="3995620" y="584616"/>
                </a:cubicBezTo>
                <a:cubicBezTo>
                  <a:pt x="3875083" y="588867"/>
                  <a:pt x="3532226" y="542112"/>
                  <a:pt x="3399755" y="584616"/>
                </a:cubicBezTo>
                <a:cubicBezTo>
                  <a:pt x="3267284" y="627120"/>
                  <a:pt x="3044403" y="542476"/>
                  <a:pt x="2842872" y="584616"/>
                </a:cubicBezTo>
                <a:cubicBezTo>
                  <a:pt x="2641341" y="626756"/>
                  <a:pt x="2484114" y="547801"/>
                  <a:pt x="2208025" y="584616"/>
                </a:cubicBezTo>
                <a:cubicBezTo>
                  <a:pt x="1931936" y="621431"/>
                  <a:pt x="1764561" y="554902"/>
                  <a:pt x="1651142" y="584616"/>
                </a:cubicBezTo>
                <a:cubicBezTo>
                  <a:pt x="1537723" y="614330"/>
                  <a:pt x="1280533" y="535571"/>
                  <a:pt x="1016295" y="584616"/>
                </a:cubicBezTo>
                <a:cubicBezTo>
                  <a:pt x="752057" y="633661"/>
                  <a:pt x="314885" y="539292"/>
                  <a:pt x="97438" y="584616"/>
                </a:cubicBezTo>
                <a:cubicBezTo>
                  <a:pt x="49446" y="589435"/>
                  <a:pt x="6532" y="528990"/>
                  <a:pt x="0" y="487178"/>
                </a:cubicBezTo>
                <a:cubicBezTo>
                  <a:pt x="-5744" y="305795"/>
                  <a:pt x="39787" y="182044"/>
                  <a:pt x="0" y="97438"/>
                </a:cubicBezTo>
                <a:close/>
              </a:path>
            </a:pathLst>
          </a:custGeom>
          <a:solidFill>
            <a:schemeClr val="accent6">
              <a:lumMod val="20000"/>
              <a:lumOff val="80000"/>
            </a:schemeClr>
          </a:solidFill>
          <a:ln w="38100">
            <a:solidFill>
              <a:schemeClr val="accent6">
                <a:lumMod val="5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8122444" cy="1104636"/>
          </a:xfrm>
        </p:spPr>
        <p:txBody>
          <a:bodyPr/>
          <a:lstStyle/>
          <a:p>
            <a:r>
              <a:rPr lang="en-US" b="1" dirty="0"/>
              <a:t>Choosing a Cracking Rig</a:t>
            </a:r>
            <a:br>
              <a:rPr lang="en-US" b="1" dirty="0"/>
            </a:br>
            <a:r>
              <a:rPr lang="en-US" sz="1600" i="1" dirty="0">
                <a:solidFill>
                  <a:schemeClr val="bg1">
                    <a:lumMod val="50000"/>
                  </a:schemeClr>
                </a:solidFill>
              </a:rPr>
              <a:t>This is my favorite part, but it is actually the least important aspect.</a:t>
            </a:r>
            <a:endParaRPr lang="en-US" b="1" dirty="0"/>
          </a:p>
        </p:txBody>
      </p:sp>
      <p:sp>
        <p:nvSpPr>
          <p:cNvPr id="17" name="Slide Number Placeholder 16">
            <a:extLst>
              <a:ext uri="{FF2B5EF4-FFF2-40B4-BE49-F238E27FC236}">
                <a16:creationId xmlns:a16="http://schemas.microsoft.com/office/drawing/2014/main" id="{516999FE-0996-48FD-990D-F14163F8DE7F}"/>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11</a:t>
            </a:fld>
            <a:endParaRPr lang="en-US">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able 2">
            <a:extLst>
              <a:ext uri="{FF2B5EF4-FFF2-40B4-BE49-F238E27FC236}">
                <a16:creationId xmlns:a16="http://schemas.microsoft.com/office/drawing/2014/main" id="{DF1AA35E-CD97-3313-1AD7-A2B3826DCE72}"/>
              </a:ext>
            </a:extLst>
          </p:cNvPr>
          <p:cNvGraphicFramePr>
            <a:graphicFrameLocks noGrp="1"/>
          </p:cNvGraphicFramePr>
          <p:nvPr>
            <p:extLst>
              <p:ext uri="{D42A27DB-BD31-4B8C-83A1-F6EECF244321}">
                <p14:modId xmlns:p14="http://schemas.microsoft.com/office/powerpoint/2010/main" val="2288888881"/>
              </p:ext>
            </p:extLst>
          </p:nvPr>
        </p:nvGraphicFramePr>
        <p:xfrm>
          <a:off x="1347753" y="1335896"/>
          <a:ext cx="7512367" cy="3893607"/>
        </p:xfrm>
        <a:graphic>
          <a:graphicData uri="http://schemas.openxmlformats.org/drawingml/2006/table">
            <a:tbl>
              <a:tblPr firstRow="1" bandRow="1">
                <a:tableStyleId>{2D5ABB26-0587-4C30-8999-92F81FD0307C}</a:tableStyleId>
              </a:tblPr>
              <a:tblGrid>
                <a:gridCol w="2954655">
                  <a:extLst>
                    <a:ext uri="{9D8B030D-6E8A-4147-A177-3AD203B41FA5}">
                      <a16:colId xmlns:a16="http://schemas.microsoft.com/office/drawing/2014/main" val="3272654787"/>
                    </a:ext>
                  </a:extLst>
                </a:gridCol>
                <a:gridCol w="2278856">
                  <a:extLst>
                    <a:ext uri="{9D8B030D-6E8A-4147-A177-3AD203B41FA5}">
                      <a16:colId xmlns:a16="http://schemas.microsoft.com/office/drawing/2014/main" val="388382369"/>
                    </a:ext>
                  </a:extLst>
                </a:gridCol>
                <a:gridCol w="2278856">
                  <a:extLst>
                    <a:ext uri="{9D8B030D-6E8A-4147-A177-3AD203B41FA5}">
                      <a16:colId xmlns:a16="http://schemas.microsoft.com/office/drawing/2014/main" val="4082399350"/>
                    </a:ext>
                  </a:extLst>
                </a:gridCol>
              </a:tblGrid>
              <a:tr h="307577">
                <a:tc>
                  <a:txBody>
                    <a:bodyPr/>
                    <a:lstStyle/>
                    <a:p>
                      <a:pPr algn="ctr"/>
                      <a:r>
                        <a:rPr lang="en-US" b="1" dirty="0">
                          <a:solidFill>
                            <a:schemeClr val="bg1"/>
                          </a:solidFill>
                          <a:latin typeface=""/>
                        </a:rPr>
                        <a:t>Potential Cracking Rigs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algn="ctr"/>
                      <a:r>
                        <a:rPr lang="en-US" b="1" dirty="0">
                          <a:solidFill>
                            <a:schemeClr val="bg1"/>
                          </a:solidFill>
                          <a:latin typeface=""/>
                        </a:rPr>
                        <a:t>Pros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6">
                        <a:lumMod val="50000"/>
                      </a:schemeClr>
                    </a:solidFill>
                  </a:tcPr>
                </a:tc>
                <a:tc>
                  <a:txBody>
                    <a:bodyPr/>
                    <a:lstStyle/>
                    <a:p>
                      <a:pPr algn="ctr"/>
                      <a:r>
                        <a:rPr lang="en-US" b="1" dirty="0">
                          <a:solidFill>
                            <a:schemeClr val="bg1"/>
                          </a:solidFill>
                          <a:latin typeface=""/>
                        </a:rPr>
                        <a:t>Cons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074475983"/>
                  </a:ext>
                </a:extLst>
              </a:tr>
              <a:tr h="717206">
                <a:tc>
                  <a:txBody>
                    <a:bodyPr/>
                    <a:lstStyle/>
                    <a:p>
                      <a:r>
                        <a:rPr lang="en-US" sz="1300" b="1" dirty="0">
                          <a:latin typeface=""/>
                        </a:rPr>
                        <a:t>External Graphics Cards (eGPUs)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Multi-Purpose</a:t>
                      </a:r>
                    </a:p>
                    <a:p>
                      <a:pPr marL="285750" indent="-285750">
                        <a:buFont typeface="System Font Regular"/>
                        <a:buChar char="+"/>
                      </a:pPr>
                      <a:r>
                        <a:rPr lang="en-US" sz="1000" dirty="0">
                          <a:latin typeface=""/>
                        </a:rPr>
                        <a:t>Dead Simple to Setup</a:t>
                      </a:r>
                    </a:p>
                    <a:p>
                      <a:pPr marL="285750" indent="-285750">
                        <a:buFont typeface="System Font Regular"/>
                        <a:buChar char="+"/>
                      </a:pPr>
                      <a:r>
                        <a:rPr lang="en-US" sz="1000" dirty="0">
                          <a:latin typeface=""/>
                        </a:rPr>
                        <a:t>I Had Them Already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dirty="0">
                          <a:latin typeface=""/>
                        </a:rPr>
                        <a:t>Supports fewer total GPUs</a:t>
                      </a:r>
                    </a:p>
                    <a:p>
                      <a:pPr marL="285750" indent="-285750">
                        <a:buClr>
                          <a:schemeClr val="tx1"/>
                        </a:buClr>
                        <a:buFont typeface="System Font Regular"/>
                        <a:buChar char="−"/>
                      </a:pPr>
                      <a:r>
                        <a:rPr lang="en-US" sz="1000" dirty="0">
                          <a:latin typeface=""/>
                        </a:rPr>
                        <a:t>eGPU enclosures are $</a:t>
                      </a:r>
                    </a:p>
                    <a:p>
                      <a:pPr marL="285750" indent="-285750">
                        <a:buClr>
                          <a:schemeClr val="tx1"/>
                        </a:buClr>
                        <a:buFont typeface="System Font Regular"/>
                        <a:buChar char="−"/>
                      </a:pPr>
                      <a:r>
                        <a:rPr lang="en-US" sz="1000" dirty="0">
                          <a:latin typeface=""/>
                        </a:rPr>
                        <a:t>Thunderbolt can be unstable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50969167"/>
                  </a:ext>
                </a:extLst>
              </a:tr>
              <a:tr h="717206">
                <a:tc>
                  <a:txBody>
                    <a:bodyPr/>
                    <a:lstStyle/>
                    <a:p>
                      <a:r>
                        <a:rPr lang="en-US" sz="1300" b="1" dirty="0">
                          <a:latin typeface=""/>
                        </a:rPr>
                        <a:t>Repurposed Mining Rig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Compact Form Factor</a:t>
                      </a:r>
                    </a:p>
                    <a:p>
                      <a:pPr marL="285750" indent="-285750">
                        <a:buFont typeface="System Font Regular"/>
                        <a:buChar char="+"/>
                      </a:pPr>
                      <a:r>
                        <a:rPr lang="en-US" sz="1000" dirty="0">
                          <a:latin typeface=""/>
                        </a:rPr>
                        <a:t>Supports Many GPUs</a:t>
                      </a:r>
                    </a:p>
                    <a:p>
                      <a:pPr marL="285750" indent="-285750">
                        <a:buFont typeface="System Font Regular"/>
                        <a:buChar char="+"/>
                      </a:pPr>
                      <a:r>
                        <a:rPr lang="en-US" sz="1000" dirty="0">
                          <a:latin typeface=""/>
                        </a:rPr>
                        <a:t>Built for Stress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dirty="0">
                          <a:latin typeface=""/>
                        </a:rPr>
                        <a:t>Not Intended for Cracking</a:t>
                      </a:r>
                    </a:p>
                    <a:p>
                      <a:pPr marL="285750" indent="-285750">
                        <a:buClr>
                          <a:schemeClr val="tx1"/>
                        </a:buClr>
                        <a:buFont typeface="System Font Regular"/>
                        <a:buChar char="−"/>
                      </a:pPr>
                      <a:r>
                        <a:rPr lang="en-US" sz="1000" dirty="0">
                          <a:latin typeface=""/>
                        </a:rPr>
                        <a:t>Weak Compute</a:t>
                      </a:r>
                    </a:p>
                    <a:p>
                      <a:pPr marL="285750" indent="-285750">
                        <a:buClr>
                          <a:schemeClr val="tx1"/>
                        </a:buClr>
                        <a:buFont typeface="System Font Regular"/>
                        <a:buChar char="−"/>
                      </a:pPr>
                      <a:r>
                        <a:rPr lang="en-US" sz="1000" dirty="0">
                          <a:latin typeface=""/>
                        </a:rPr>
                        <a:t>Minimal RAM &amp; Storage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61146906"/>
                  </a:ext>
                </a:extLst>
              </a:tr>
              <a:tr h="717206">
                <a:tc>
                  <a:txBody>
                    <a:bodyPr/>
                    <a:lstStyle/>
                    <a:p>
                      <a:r>
                        <a:rPr lang="en-US" sz="1300" b="1" dirty="0">
                          <a:latin typeface=""/>
                        </a:rPr>
                        <a:t>Use a Gaming Desktop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Built for Graphics Stability</a:t>
                      </a:r>
                    </a:p>
                    <a:p>
                      <a:pPr marL="285750" indent="-285750">
                        <a:buFont typeface="System Font Regular"/>
                        <a:buChar char="+"/>
                      </a:pPr>
                      <a:r>
                        <a:rPr lang="en-US" sz="1000" dirty="0">
                          <a:latin typeface=""/>
                        </a:rPr>
                        <a:t>Solid Storage &amp; Compute</a:t>
                      </a:r>
                    </a:p>
                    <a:p>
                      <a:pPr marL="285750" indent="-285750">
                        <a:buFont typeface="System Font Regular"/>
                        <a:buChar char="+"/>
                      </a:pPr>
                      <a:r>
                        <a:rPr lang="en-US" sz="1000" dirty="0">
                          <a:latin typeface=""/>
                        </a:rPr>
                        <a:t>Cool RGB Colors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I don’t have one!</a:t>
                      </a:r>
                    </a:p>
                    <a:p>
                      <a:pPr marL="285750" indent="-285750">
                        <a:buClr>
                          <a:schemeClr val="tx1"/>
                        </a:buClr>
                        <a:buFont typeface="System Font Regular"/>
                        <a:buChar char="−"/>
                      </a:pPr>
                      <a:r>
                        <a:rPr lang="en-US" sz="1000" dirty="0">
                          <a:latin typeface=""/>
                        </a:rPr>
                        <a:t>My friend wouldn’t stop gaming on his so I could use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66423920"/>
                  </a:ext>
                </a:extLst>
              </a:tr>
              <a:tr h="717206">
                <a:tc>
                  <a:txBody>
                    <a:bodyPr/>
                    <a:lstStyle/>
                    <a:p>
                      <a:r>
                        <a:rPr lang="en-US" sz="1300" b="1" dirty="0">
                          <a:latin typeface=""/>
                        </a:rPr>
                        <a:t>Cloud Infrastructure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Highly Scalable</a:t>
                      </a:r>
                    </a:p>
                    <a:p>
                      <a:pPr marL="285750" indent="-285750">
                        <a:buFont typeface="System Font Regular"/>
                        <a:buChar char="+"/>
                      </a:pPr>
                      <a:r>
                        <a:rPr lang="en-US" sz="1000" dirty="0">
                          <a:latin typeface=""/>
                        </a:rPr>
                        <a:t>Easy to Provision Resources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Expensive</a:t>
                      </a:r>
                      <a:r>
                        <a:rPr lang="en-US" sz="1000" dirty="0">
                          <a:latin typeface=""/>
                        </a:rPr>
                        <a:t> for my use case. (more on that later)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54267728"/>
                  </a:ext>
                </a:extLst>
              </a:tr>
              <a:tr h="717206">
                <a:tc>
                  <a:txBody>
                    <a:bodyPr/>
                    <a:lstStyle/>
                    <a:p>
                      <a:r>
                        <a:rPr lang="en-US" sz="1300" b="1" dirty="0">
                          <a:latin typeface=""/>
                        </a:rPr>
                        <a:t>Online Password Cracking Service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Font typeface="System Font Regular"/>
                        <a:buChar char="+"/>
                      </a:pPr>
                      <a:r>
                        <a:rPr lang="en-US" sz="1000" dirty="0">
                          <a:latin typeface=""/>
                        </a:rPr>
                        <a:t>Zero Setup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285750" indent="-285750">
                        <a:buClr>
                          <a:schemeClr val="tx1"/>
                        </a:buClr>
                        <a:buFont typeface="System Font Regular"/>
                        <a:buChar char="−"/>
                      </a:pPr>
                      <a:r>
                        <a:rPr lang="en-US" sz="1000" b="1" dirty="0">
                          <a:solidFill>
                            <a:srgbClr val="C00000"/>
                          </a:solidFill>
                          <a:latin typeface=""/>
                        </a:rPr>
                        <a:t>Expensive and does not support my use case.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15799283"/>
                  </a:ext>
                </a:extLst>
              </a:tr>
            </a:tbl>
          </a:graphicData>
        </a:graphic>
      </p:graphicFrame>
      <p:pic>
        <p:nvPicPr>
          <p:cNvPr id="6146" name="Picture 2" descr="Buy Razer Core X Thunderbolt External Graphics Enclosure, 40% OFF">
            <a:extLst>
              <a:ext uri="{FF2B5EF4-FFF2-40B4-BE49-F238E27FC236}">
                <a16:creationId xmlns:a16="http://schemas.microsoft.com/office/drawing/2014/main" id="{C16BB7B1-3126-73DD-8F32-4AB492020E94}"/>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5473" b="94527" l="2597" r="93939">
                        <a14:foregroundMark x1="3896" y1="38806" x2="3896" y2="38806"/>
                        <a14:foregroundMark x1="2597" y1="58955" x2="2597" y2="58955"/>
                        <a14:foregroundMark x1="90909" y1="13433" x2="90909" y2="13433"/>
                        <a14:foregroundMark x1="80519" y1="5970" x2="80519" y2="5970"/>
                        <a14:foregroundMark x1="94156" y1="8955" x2="94156" y2="8955"/>
                        <a14:foregroundMark x1="20563" y1="94776" x2="20563" y2="94776"/>
                        <a14:foregroundMark x1="15152" y1="37562" x2="24026" y2="38060"/>
                        <a14:foregroundMark x1="81385" y1="6468" x2="84848" y2="14677"/>
                        <a14:backgroundMark x1="11472" y1="93284" x2="11472" y2="93284"/>
                        <a14:backgroundMark x1="11472" y1="93284" x2="11472" y2="96766"/>
                        <a14:backgroundMark x1="10173" y1="93781" x2="10173" y2="93781"/>
                        <a14:backgroundMark x1="11472" y1="92786" x2="11472" y2="92786"/>
                      </a14:backgroundRemoval>
                    </a14:imgEffect>
                  </a14:imgLayer>
                </a14:imgProps>
              </a:ext>
              <a:ext uri="{28A0092B-C50C-407E-A947-70E740481C1C}">
                <a14:useLocalDpi xmlns:a14="http://schemas.microsoft.com/office/drawing/2010/main"/>
              </a:ext>
            </a:extLst>
          </a:blip>
          <a:srcRect/>
          <a:stretch/>
        </p:blipFill>
        <p:spPr bwMode="auto">
          <a:xfrm>
            <a:off x="299794" y="1648494"/>
            <a:ext cx="740305" cy="644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nerDude X8 XTREME 8 GPU - WIDE SLOT - SMART MINING RIG – 3000W – 120-240V  - Minerdude">
            <a:extLst>
              <a:ext uri="{FF2B5EF4-FFF2-40B4-BE49-F238E27FC236}">
                <a16:creationId xmlns:a16="http://schemas.microsoft.com/office/drawing/2014/main" id="{363622A4-74E0-DDF9-29DE-077122254EC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6962" y="2442872"/>
            <a:ext cx="905968" cy="5387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XOTIC PC GX11 H9 Flow Gaming Desktop">
            <a:extLst>
              <a:ext uri="{FF2B5EF4-FFF2-40B4-BE49-F238E27FC236}">
                <a16:creationId xmlns:a16="http://schemas.microsoft.com/office/drawing/2014/main" id="{72D4D935-1F23-3C4D-3533-666195AB960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31118" y="3093540"/>
            <a:ext cx="623496" cy="7233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WS Elastic Compute Cloud (EC2) - 유형과 구매옵션">
            <a:extLst>
              <a:ext uri="{FF2B5EF4-FFF2-40B4-BE49-F238E27FC236}">
                <a16:creationId xmlns:a16="http://schemas.microsoft.com/office/drawing/2014/main" id="{1625D5D4-0B7F-2AEF-1B42-EB6F2617051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43334" y="3851043"/>
            <a:ext cx="599063" cy="5990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OnlineHashCrack - Kali Linux - An Ethical Hacker's Cookbook [Book]">
            <a:extLst>
              <a:ext uri="{FF2B5EF4-FFF2-40B4-BE49-F238E27FC236}">
                <a16:creationId xmlns:a16="http://schemas.microsoft.com/office/drawing/2014/main" id="{0BE881E8-80D4-4BCC-5BDC-E4E51F039CE5}"/>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b="-68"/>
          <a:stretch/>
        </p:blipFill>
        <p:spPr bwMode="auto">
          <a:xfrm>
            <a:off x="331118" y="4546447"/>
            <a:ext cx="623095" cy="6230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Multiply 6">
            <a:extLst>
              <a:ext uri="{FF2B5EF4-FFF2-40B4-BE49-F238E27FC236}">
                <a16:creationId xmlns:a16="http://schemas.microsoft.com/office/drawing/2014/main" id="{9E58BCD5-5C52-743F-59CF-55D818072D50}"/>
              </a:ext>
            </a:extLst>
          </p:cNvPr>
          <p:cNvSpPr/>
          <p:nvPr/>
        </p:nvSpPr>
        <p:spPr>
          <a:xfrm>
            <a:off x="406637" y="3056179"/>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a:extLst>
              <a:ext uri="{FF2B5EF4-FFF2-40B4-BE49-F238E27FC236}">
                <a16:creationId xmlns:a16="http://schemas.microsoft.com/office/drawing/2014/main" id="{773632C0-0FE7-10C3-A29E-3F5C90E33846}"/>
              </a:ext>
            </a:extLst>
          </p:cNvPr>
          <p:cNvSpPr/>
          <p:nvPr/>
        </p:nvSpPr>
        <p:spPr>
          <a:xfrm>
            <a:off x="400502" y="3794034"/>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a:extLst>
              <a:ext uri="{FF2B5EF4-FFF2-40B4-BE49-F238E27FC236}">
                <a16:creationId xmlns:a16="http://schemas.microsoft.com/office/drawing/2014/main" id="{0392B401-876B-0094-08BD-217768D768D4}"/>
              </a:ext>
            </a:extLst>
          </p:cNvPr>
          <p:cNvSpPr/>
          <p:nvPr/>
        </p:nvSpPr>
        <p:spPr>
          <a:xfrm>
            <a:off x="400502" y="4494528"/>
            <a:ext cx="478174" cy="723360"/>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BE8301E-81E3-F8AB-ECB4-B8B334455167}"/>
              </a:ext>
            </a:extLst>
          </p:cNvPr>
          <p:cNvSpPr/>
          <p:nvPr/>
        </p:nvSpPr>
        <p:spPr>
          <a:xfrm>
            <a:off x="7296030" y="235468"/>
            <a:ext cx="1564090" cy="584616"/>
          </a:xfrm>
          <a:custGeom>
            <a:avLst/>
            <a:gdLst>
              <a:gd name="connsiteX0" fmla="*/ 0 w 1564090"/>
              <a:gd name="connsiteY0" fmla="*/ 97438 h 584616"/>
              <a:gd name="connsiteX1" fmla="*/ 97438 w 1564090"/>
              <a:gd name="connsiteY1" fmla="*/ 0 h 584616"/>
              <a:gd name="connsiteX2" fmla="*/ 512766 w 1564090"/>
              <a:gd name="connsiteY2" fmla="*/ 0 h 584616"/>
              <a:gd name="connsiteX3" fmla="*/ 941787 w 1564090"/>
              <a:gd name="connsiteY3" fmla="*/ 0 h 584616"/>
              <a:gd name="connsiteX4" fmla="*/ 1466652 w 1564090"/>
              <a:gd name="connsiteY4" fmla="*/ 0 h 584616"/>
              <a:gd name="connsiteX5" fmla="*/ 1564090 w 1564090"/>
              <a:gd name="connsiteY5" fmla="*/ 97438 h 584616"/>
              <a:gd name="connsiteX6" fmla="*/ 1564090 w 1564090"/>
              <a:gd name="connsiteY6" fmla="*/ 487178 h 584616"/>
              <a:gd name="connsiteX7" fmla="*/ 1466652 w 1564090"/>
              <a:gd name="connsiteY7" fmla="*/ 584616 h 584616"/>
              <a:gd name="connsiteX8" fmla="*/ 1023939 w 1564090"/>
              <a:gd name="connsiteY8" fmla="*/ 584616 h 584616"/>
              <a:gd name="connsiteX9" fmla="*/ 540151 w 1564090"/>
              <a:gd name="connsiteY9" fmla="*/ 584616 h 584616"/>
              <a:gd name="connsiteX10" fmla="*/ 97438 w 1564090"/>
              <a:gd name="connsiteY10" fmla="*/ 584616 h 584616"/>
              <a:gd name="connsiteX11" fmla="*/ 0 w 1564090"/>
              <a:gd name="connsiteY11" fmla="*/ 487178 h 584616"/>
              <a:gd name="connsiteX12" fmla="*/ 0 w 1564090"/>
              <a:gd name="connsiteY12" fmla="*/ 97438 h 58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090" h="584616" fill="none" extrusionOk="0">
                <a:moveTo>
                  <a:pt x="0" y="97438"/>
                </a:moveTo>
                <a:cubicBezTo>
                  <a:pt x="3341" y="32815"/>
                  <a:pt x="49052" y="-12193"/>
                  <a:pt x="97438" y="0"/>
                </a:cubicBezTo>
                <a:cubicBezTo>
                  <a:pt x="242925" y="-43631"/>
                  <a:pt x="310318" y="30431"/>
                  <a:pt x="512766" y="0"/>
                </a:cubicBezTo>
                <a:cubicBezTo>
                  <a:pt x="715214" y="-30431"/>
                  <a:pt x="817419" y="30911"/>
                  <a:pt x="941787" y="0"/>
                </a:cubicBezTo>
                <a:cubicBezTo>
                  <a:pt x="1066155" y="-30911"/>
                  <a:pt x="1290830" y="46659"/>
                  <a:pt x="1466652" y="0"/>
                </a:cubicBezTo>
                <a:cubicBezTo>
                  <a:pt x="1522166" y="6974"/>
                  <a:pt x="1567170" y="30813"/>
                  <a:pt x="1564090" y="97438"/>
                </a:cubicBezTo>
                <a:cubicBezTo>
                  <a:pt x="1605008" y="282063"/>
                  <a:pt x="1555840" y="380462"/>
                  <a:pt x="1564090" y="487178"/>
                </a:cubicBezTo>
                <a:cubicBezTo>
                  <a:pt x="1555233" y="543177"/>
                  <a:pt x="1516625" y="595427"/>
                  <a:pt x="1466652" y="584616"/>
                </a:cubicBezTo>
                <a:cubicBezTo>
                  <a:pt x="1288587" y="614809"/>
                  <a:pt x="1186693" y="579873"/>
                  <a:pt x="1023939" y="584616"/>
                </a:cubicBezTo>
                <a:cubicBezTo>
                  <a:pt x="861185" y="589359"/>
                  <a:pt x="730090" y="562442"/>
                  <a:pt x="540151" y="584616"/>
                </a:cubicBezTo>
                <a:cubicBezTo>
                  <a:pt x="350212" y="606790"/>
                  <a:pt x="201597" y="533726"/>
                  <a:pt x="97438" y="584616"/>
                </a:cubicBezTo>
                <a:cubicBezTo>
                  <a:pt x="29848" y="586332"/>
                  <a:pt x="-1651" y="545601"/>
                  <a:pt x="0" y="487178"/>
                </a:cubicBezTo>
                <a:cubicBezTo>
                  <a:pt x="-11490" y="297996"/>
                  <a:pt x="16133" y="219539"/>
                  <a:pt x="0" y="97438"/>
                </a:cubicBezTo>
                <a:close/>
              </a:path>
              <a:path w="1564090" h="584616" stroke="0" extrusionOk="0">
                <a:moveTo>
                  <a:pt x="0" y="97438"/>
                </a:moveTo>
                <a:cubicBezTo>
                  <a:pt x="4985" y="57038"/>
                  <a:pt x="52545" y="-6282"/>
                  <a:pt x="97438" y="0"/>
                </a:cubicBezTo>
                <a:cubicBezTo>
                  <a:pt x="251095" y="-30232"/>
                  <a:pt x="345696" y="23847"/>
                  <a:pt x="581227" y="0"/>
                </a:cubicBezTo>
                <a:cubicBezTo>
                  <a:pt x="816758" y="-23847"/>
                  <a:pt x="888983" y="13472"/>
                  <a:pt x="1037632" y="0"/>
                </a:cubicBezTo>
                <a:cubicBezTo>
                  <a:pt x="1186281" y="-13472"/>
                  <a:pt x="1345533" y="36105"/>
                  <a:pt x="1466652" y="0"/>
                </a:cubicBezTo>
                <a:cubicBezTo>
                  <a:pt x="1521295" y="1823"/>
                  <a:pt x="1573512" y="37762"/>
                  <a:pt x="1564090" y="97438"/>
                </a:cubicBezTo>
                <a:cubicBezTo>
                  <a:pt x="1579093" y="225347"/>
                  <a:pt x="1560763" y="390431"/>
                  <a:pt x="1564090" y="487178"/>
                </a:cubicBezTo>
                <a:cubicBezTo>
                  <a:pt x="1558643" y="555779"/>
                  <a:pt x="1524690" y="584775"/>
                  <a:pt x="1466652" y="584616"/>
                </a:cubicBezTo>
                <a:cubicBezTo>
                  <a:pt x="1333644" y="589316"/>
                  <a:pt x="1192520" y="536092"/>
                  <a:pt x="996555" y="584616"/>
                </a:cubicBezTo>
                <a:cubicBezTo>
                  <a:pt x="800590" y="633140"/>
                  <a:pt x="685876" y="539807"/>
                  <a:pt x="567535" y="584616"/>
                </a:cubicBezTo>
                <a:cubicBezTo>
                  <a:pt x="449194" y="629425"/>
                  <a:pt x="197312" y="553501"/>
                  <a:pt x="97438" y="584616"/>
                </a:cubicBezTo>
                <a:cubicBezTo>
                  <a:pt x="38749" y="582790"/>
                  <a:pt x="995" y="538821"/>
                  <a:pt x="0" y="487178"/>
                </a:cubicBezTo>
                <a:cubicBezTo>
                  <a:pt x="-44153" y="348683"/>
                  <a:pt x="3577" y="188089"/>
                  <a:pt x="0" y="97438"/>
                </a:cubicBezTo>
                <a:close/>
              </a:path>
            </a:pathLst>
          </a:custGeom>
          <a:solidFill>
            <a:schemeClr val="accent6">
              <a:lumMod val="20000"/>
              <a:lumOff val="80000"/>
            </a:schemeClr>
          </a:solidFill>
          <a:ln w="38100">
            <a:solidFill>
              <a:schemeClr val="accent6">
                <a:lumMod val="5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My Pick</a:t>
            </a:r>
          </a:p>
        </p:txBody>
      </p:sp>
    </p:spTree>
    <p:extLst>
      <p:ext uri="{BB962C8B-B14F-4D97-AF65-F5344CB8AC3E}">
        <p14:creationId xmlns:p14="http://schemas.microsoft.com/office/powerpoint/2010/main" val="1402206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E26E79-6D69-8EDF-D06C-3A7710941B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301" y="1461557"/>
            <a:ext cx="5496989" cy="4122742"/>
          </a:xfrm>
          <a:prstGeom prst="rect">
            <a:avLst/>
          </a:prstGeom>
          <a:effectLst>
            <a:softEdge rad="63500"/>
          </a:effectLst>
        </p:spPr>
      </p:pic>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12</a:t>
            </a:fld>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Razer Core X Chroma | Thunderbolt Technology Community">
            <a:extLst>
              <a:ext uri="{FF2B5EF4-FFF2-40B4-BE49-F238E27FC236}">
                <a16:creationId xmlns:a16="http://schemas.microsoft.com/office/drawing/2014/main" id="{3F67AC5F-5696-5D26-6024-4E20885AE51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56626" y="2176959"/>
            <a:ext cx="2417354" cy="2970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The Best External GPU Enclosures in 2023">
            <a:extLst>
              <a:ext uri="{FF2B5EF4-FFF2-40B4-BE49-F238E27FC236}">
                <a16:creationId xmlns:a16="http://schemas.microsoft.com/office/drawing/2014/main" id="{D4F6BF1F-81AB-93E9-BBE6-AACB84613B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06931" y="1495086"/>
            <a:ext cx="2477306" cy="247730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997CF8-EF97-E56A-4263-6BF95EAAFEB5}"/>
              </a:ext>
            </a:extLst>
          </p:cNvPr>
          <p:cNvSpPr txBox="1"/>
          <p:nvPr/>
        </p:nvSpPr>
        <p:spPr>
          <a:xfrm>
            <a:off x="5762957" y="1357398"/>
            <a:ext cx="3350597" cy="461665"/>
          </a:xfrm>
          <a:prstGeom prst="rect">
            <a:avLst/>
          </a:prstGeom>
          <a:noFill/>
        </p:spPr>
        <p:txBody>
          <a:bodyPr wrap="none" rtlCol="0">
            <a:spAutoFit/>
          </a:bodyPr>
          <a:lstStyle/>
          <a:p>
            <a:r>
              <a:rPr lang="en-US" sz="2400" b="1" i="1" dirty="0">
                <a:solidFill>
                  <a:srgbClr val="C00000"/>
                </a:solidFill>
                <a:latin typeface=""/>
              </a:rPr>
              <a:t>Razer Core X Chroma</a:t>
            </a:r>
          </a:p>
        </p:txBody>
      </p:sp>
      <p:cxnSp>
        <p:nvCxnSpPr>
          <p:cNvPr id="7" name="Straight Arrow Connector 6">
            <a:extLst>
              <a:ext uri="{FF2B5EF4-FFF2-40B4-BE49-F238E27FC236}">
                <a16:creationId xmlns:a16="http://schemas.microsoft.com/office/drawing/2014/main" id="{F0BFF35D-1E2E-BBE4-FE6D-3EED7E7851DC}"/>
              </a:ext>
            </a:extLst>
          </p:cNvPr>
          <p:cNvCxnSpPr>
            <a:cxnSpLocks/>
          </p:cNvCxnSpPr>
          <p:nvPr/>
        </p:nvCxnSpPr>
        <p:spPr>
          <a:xfrm>
            <a:off x="6487930" y="4110080"/>
            <a:ext cx="1407495"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E5C4E6-86D3-8512-0D0B-1E8E8AEB6C17}"/>
              </a:ext>
            </a:extLst>
          </p:cNvPr>
          <p:cNvSpPr txBox="1"/>
          <p:nvPr/>
        </p:nvSpPr>
        <p:spPr>
          <a:xfrm>
            <a:off x="4962119" y="3925480"/>
            <a:ext cx="1492716"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Excellent I/O</a:t>
            </a:r>
          </a:p>
        </p:txBody>
      </p:sp>
      <p:cxnSp>
        <p:nvCxnSpPr>
          <p:cNvPr id="13" name="Straight Arrow Connector 12">
            <a:extLst>
              <a:ext uri="{FF2B5EF4-FFF2-40B4-BE49-F238E27FC236}">
                <a16:creationId xmlns:a16="http://schemas.microsoft.com/office/drawing/2014/main" id="{A693B396-A1A2-2B5F-A8CD-238F0094CE47}"/>
              </a:ext>
            </a:extLst>
          </p:cNvPr>
          <p:cNvCxnSpPr>
            <a:cxnSpLocks/>
          </p:cNvCxnSpPr>
          <p:nvPr/>
        </p:nvCxnSpPr>
        <p:spPr>
          <a:xfrm>
            <a:off x="6041036" y="3512972"/>
            <a:ext cx="715590"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BAB9ED-95AD-A6EA-4DA2-BCAA469E44A3}"/>
              </a:ext>
            </a:extLst>
          </p:cNvPr>
          <p:cNvCxnSpPr>
            <a:cxnSpLocks/>
          </p:cNvCxnSpPr>
          <p:nvPr/>
        </p:nvCxnSpPr>
        <p:spPr>
          <a:xfrm>
            <a:off x="6677318" y="4479018"/>
            <a:ext cx="715590" cy="0"/>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FB1BC7-3920-11B5-1873-86164D1D9E69}"/>
              </a:ext>
            </a:extLst>
          </p:cNvPr>
          <p:cNvSpPr txBox="1"/>
          <p:nvPr/>
        </p:nvSpPr>
        <p:spPr>
          <a:xfrm>
            <a:off x="5038221" y="4303591"/>
            <a:ext cx="1633781"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700 watt PSU</a:t>
            </a:r>
          </a:p>
        </p:txBody>
      </p:sp>
      <p:cxnSp>
        <p:nvCxnSpPr>
          <p:cNvPr id="20" name="Straight Arrow Connector 19">
            <a:extLst>
              <a:ext uri="{FF2B5EF4-FFF2-40B4-BE49-F238E27FC236}">
                <a16:creationId xmlns:a16="http://schemas.microsoft.com/office/drawing/2014/main" id="{437D3230-2739-946A-33F6-0D1A5B8E5A8E}"/>
              </a:ext>
            </a:extLst>
          </p:cNvPr>
          <p:cNvCxnSpPr>
            <a:cxnSpLocks/>
          </p:cNvCxnSpPr>
          <p:nvPr/>
        </p:nvCxnSpPr>
        <p:spPr>
          <a:xfrm flipV="1">
            <a:off x="7755514" y="4729396"/>
            <a:ext cx="234243" cy="665459"/>
          </a:xfrm>
          <a:prstGeom prst="straightConnector1">
            <a:avLst/>
          </a:prstGeom>
          <a:ln w="38100">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ACCFD7-CE0C-8B96-C1B9-815EF53515B0}"/>
              </a:ext>
            </a:extLst>
          </p:cNvPr>
          <p:cNvSpPr txBox="1"/>
          <p:nvPr/>
        </p:nvSpPr>
        <p:spPr>
          <a:xfrm>
            <a:off x="6299104" y="5210187"/>
            <a:ext cx="1441420"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100 watt PD</a:t>
            </a:r>
          </a:p>
        </p:txBody>
      </p:sp>
      <p:sp>
        <p:nvSpPr>
          <p:cNvPr id="17" name="TextBox 16">
            <a:extLst>
              <a:ext uri="{FF2B5EF4-FFF2-40B4-BE49-F238E27FC236}">
                <a16:creationId xmlns:a16="http://schemas.microsoft.com/office/drawing/2014/main" id="{7B8C0B3B-DAD9-B002-E16D-510E85445658}"/>
              </a:ext>
            </a:extLst>
          </p:cNvPr>
          <p:cNvSpPr txBox="1"/>
          <p:nvPr/>
        </p:nvSpPr>
        <p:spPr>
          <a:xfrm>
            <a:off x="4767076" y="3328306"/>
            <a:ext cx="1249060" cy="369332"/>
          </a:xfrm>
          <a:prstGeom prst="rect">
            <a:avLst/>
          </a:prstGeom>
          <a:noFill/>
        </p:spPr>
        <p:txBody>
          <a:bodyPr wrap="none" rtlCol="0">
            <a:spAutoFit/>
          </a:bodyPr>
          <a:lstStyle/>
          <a:p>
            <a:pPr algn="r"/>
            <a:r>
              <a:rPr lang="en-US" i="1" dirty="0">
                <a:solidFill>
                  <a:srgbClr val="C00000"/>
                </a:solidFill>
                <a:effectLst>
                  <a:glow rad="101600">
                    <a:schemeClr val="bg1">
                      <a:alpha val="60000"/>
                    </a:schemeClr>
                  </a:glow>
                </a:effectLst>
                <a:latin typeface=""/>
              </a:rPr>
              <a:t>Sick RGB!</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External Graphics Cards (eGPU)</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I’ve had a lot of success with eGPUs and I value their balance between simplicity, power, flexibility, and portability; connect it to your laptop when you need it!  It’s even (barely) compatible with the RTX4090 … after some </a:t>
            </a:r>
            <a:r>
              <a:rPr lang="en-US" sz="1600" i="1" u="sng" dirty="0">
                <a:solidFill>
                  <a:schemeClr val="bg1">
                    <a:lumMod val="50000"/>
                  </a:schemeClr>
                </a:solidFill>
                <a:effectLst>
                  <a:glow rad="101600">
                    <a:schemeClr val="bg1">
                      <a:alpha val="60000"/>
                    </a:schemeClr>
                  </a:glow>
                </a:effectLst>
              </a:rPr>
              <a:t>slight</a:t>
            </a:r>
            <a:r>
              <a:rPr lang="en-US" sz="1600" i="1" dirty="0">
                <a:solidFill>
                  <a:schemeClr val="bg1">
                    <a:lumMod val="50000"/>
                  </a:schemeClr>
                </a:solidFill>
                <a:effectLst>
                  <a:glow rad="101600">
                    <a:schemeClr val="bg1">
                      <a:alpha val="60000"/>
                    </a:schemeClr>
                  </a:glow>
                </a:effectLst>
              </a:rPr>
              <a:t> modifications!</a:t>
            </a:r>
            <a:endParaRPr lang="en-US" sz="1600" b="1" dirty="0">
              <a:effectLst>
                <a:glow rad="101600">
                  <a:schemeClr val="bg1">
                    <a:alpha val="60000"/>
                  </a:schemeClr>
                </a:glow>
              </a:effectLst>
            </a:endParaRPr>
          </a:p>
        </p:txBody>
      </p:sp>
      <p:grpSp>
        <p:nvGrpSpPr>
          <p:cNvPr id="11" name="Group 10">
            <a:extLst>
              <a:ext uri="{FF2B5EF4-FFF2-40B4-BE49-F238E27FC236}">
                <a16:creationId xmlns:a16="http://schemas.microsoft.com/office/drawing/2014/main" id="{77DAB73F-6CC9-414D-94FB-FC9565301120}"/>
              </a:ext>
            </a:extLst>
          </p:cNvPr>
          <p:cNvGrpSpPr/>
          <p:nvPr/>
        </p:nvGrpSpPr>
        <p:grpSpPr>
          <a:xfrm rot="1800000">
            <a:off x="1529174" y="2419621"/>
            <a:ext cx="2180716" cy="2692339"/>
            <a:chOff x="1470164" y="3021500"/>
            <a:chExt cx="2180716" cy="2692339"/>
          </a:xfrm>
          <a:solidFill>
            <a:schemeClr val="tx1">
              <a:alpha val="50000"/>
            </a:schemeClr>
          </a:solidFill>
        </p:grpSpPr>
        <p:sp>
          <p:nvSpPr>
            <p:cNvPr id="3" name="Trapezoid 13">
              <a:extLst>
                <a:ext uri="{FF2B5EF4-FFF2-40B4-BE49-F238E27FC236}">
                  <a16:creationId xmlns:a16="http://schemas.microsoft.com/office/drawing/2014/main" id="{31559397-519E-3C35-C54B-FF0894A0A680}"/>
                </a:ext>
              </a:extLst>
            </p:cNvPr>
            <p:cNvSpPr/>
            <p:nvPr/>
          </p:nvSpPr>
          <p:spPr>
            <a:xfrm rot="15300000">
              <a:off x="1475256" y="3640256"/>
              <a:ext cx="2692339" cy="1454827"/>
            </a:xfrm>
            <a:custGeom>
              <a:avLst/>
              <a:gdLst>
                <a:gd name="connsiteX0" fmla="*/ 0 w 3124430"/>
                <a:gd name="connsiteY0" fmla="*/ 1723731 h 1723731"/>
                <a:gd name="connsiteX1" fmla="*/ 735947 w 3124430"/>
                <a:gd name="connsiteY1" fmla="*/ 0 h 1723731"/>
                <a:gd name="connsiteX2" fmla="*/ 2388483 w 3124430"/>
                <a:gd name="connsiteY2" fmla="*/ 0 h 1723731"/>
                <a:gd name="connsiteX3" fmla="*/ 3124430 w 3124430"/>
                <a:gd name="connsiteY3" fmla="*/ 1723731 h 1723731"/>
                <a:gd name="connsiteX4" fmla="*/ 0 w 3124430"/>
                <a:gd name="connsiteY4" fmla="*/ 1723731 h 1723731"/>
                <a:gd name="connsiteX0" fmla="*/ 0 w 3124430"/>
                <a:gd name="connsiteY0" fmla="*/ 1780465 h 1780465"/>
                <a:gd name="connsiteX1" fmla="*/ 735947 w 3124430"/>
                <a:gd name="connsiteY1" fmla="*/ 56734 h 1780465"/>
                <a:gd name="connsiteX2" fmla="*/ 2649666 w 3124430"/>
                <a:gd name="connsiteY2" fmla="*/ 0 h 1780465"/>
                <a:gd name="connsiteX3" fmla="*/ 3124430 w 3124430"/>
                <a:gd name="connsiteY3" fmla="*/ 1780465 h 1780465"/>
                <a:gd name="connsiteX4" fmla="*/ 0 w 3124430"/>
                <a:gd name="connsiteY4" fmla="*/ 1780465 h 1780465"/>
                <a:gd name="connsiteX0" fmla="*/ 0 w 3064967"/>
                <a:gd name="connsiteY0" fmla="*/ 1780465 h 1780465"/>
                <a:gd name="connsiteX1" fmla="*/ 735947 w 3064967"/>
                <a:gd name="connsiteY1" fmla="*/ 56734 h 1780465"/>
                <a:gd name="connsiteX2" fmla="*/ 2649666 w 3064967"/>
                <a:gd name="connsiteY2" fmla="*/ 0 h 1780465"/>
                <a:gd name="connsiteX3" fmla="*/ 3064967 w 3064967"/>
                <a:gd name="connsiteY3" fmla="*/ 1473827 h 1780465"/>
                <a:gd name="connsiteX4" fmla="*/ 0 w 3064967"/>
                <a:gd name="connsiteY4" fmla="*/ 1780465 h 1780465"/>
                <a:gd name="connsiteX0" fmla="*/ 0 w 2812967"/>
                <a:gd name="connsiteY0" fmla="*/ 1646731 h 1646731"/>
                <a:gd name="connsiteX1" fmla="*/ 483947 w 2812967"/>
                <a:gd name="connsiteY1" fmla="*/ 56734 h 1646731"/>
                <a:gd name="connsiteX2" fmla="*/ 2397666 w 2812967"/>
                <a:gd name="connsiteY2" fmla="*/ 0 h 1646731"/>
                <a:gd name="connsiteX3" fmla="*/ 2812967 w 2812967"/>
                <a:gd name="connsiteY3" fmla="*/ 1473827 h 1646731"/>
                <a:gd name="connsiteX4" fmla="*/ 0 w 2812967"/>
                <a:gd name="connsiteY4" fmla="*/ 1646731 h 1646731"/>
                <a:gd name="connsiteX0" fmla="*/ 0 w 2893427"/>
                <a:gd name="connsiteY0" fmla="*/ 1446276 h 1473827"/>
                <a:gd name="connsiteX1" fmla="*/ 564407 w 2893427"/>
                <a:gd name="connsiteY1" fmla="*/ 56734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46276 h 1473827"/>
                <a:gd name="connsiteX1" fmla="*/ 499817 w 2893427"/>
                <a:gd name="connsiteY1" fmla="*/ 158691 h 1473827"/>
                <a:gd name="connsiteX2" fmla="*/ 2478126 w 2893427"/>
                <a:gd name="connsiteY2" fmla="*/ 0 h 1473827"/>
                <a:gd name="connsiteX3" fmla="*/ 2893427 w 2893427"/>
                <a:gd name="connsiteY3" fmla="*/ 1473827 h 1473827"/>
                <a:gd name="connsiteX4" fmla="*/ 0 w 2893427"/>
                <a:gd name="connsiteY4" fmla="*/ 1446276 h 1473827"/>
                <a:gd name="connsiteX0" fmla="*/ 0 w 2893427"/>
                <a:gd name="connsiteY0" fmla="*/ 1434730 h 1462281"/>
                <a:gd name="connsiteX1" fmla="*/ 499817 w 2893427"/>
                <a:gd name="connsiteY1" fmla="*/ 147145 h 1462281"/>
                <a:gd name="connsiteX2" fmla="*/ 2437762 w 2893427"/>
                <a:gd name="connsiteY2" fmla="*/ 0 h 1462281"/>
                <a:gd name="connsiteX3" fmla="*/ 2893427 w 2893427"/>
                <a:gd name="connsiteY3" fmla="*/ 1462281 h 1462281"/>
                <a:gd name="connsiteX4" fmla="*/ 0 w 2893427"/>
                <a:gd name="connsiteY4" fmla="*/ 1434730 h 1462281"/>
                <a:gd name="connsiteX0" fmla="*/ 0 w 2893427"/>
                <a:gd name="connsiteY0" fmla="*/ 1427276 h 1454827"/>
                <a:gd name="connsiteX1" fmla="*/ 499817 w 2893427"/>
                <a:gd name="connsiteY1" fmla="*/ 139691 h 1454827"/>
                <a:gd name="connsiteX2" fmla="*/ 2465581 w 2893427"/>
                <a:gd name="connsiteY2" fmla="*/ 0 h 1454827"/>
                <a:gd name="connsiteX3" fmla="*/ 2893427 w 2893427"/>
                <a:gd name="connsiteY3" fmla="*/ 1454827 h 1454827"/>
                <a:gd name="connsiteX4" fmla="*/ 0 w 2893427"/>
                <a:gd name="connsiteY4" fmla="*/ 1427276 h 1454827"/>
                <a:gd name="connsiteX0" fmla="*/ 0 w 2692339"/>
                <a:gd name="connsiteY0" fmla="*/ 1205360 h 1454827"/>
                <a:gd name="connsiteX1" fmla="*/ 298729 w 2692339"/>
                <a:gd name="connsiteY1" fmla="*/ 139691 h 1454827"/>
                <a:gd name="connsiteX2" fmla="*/ 2264493 w 2692339"/>
                <a:gd name="connsiteY2" fmla="*/ 0 h 1454827"/>
                <a:gd name="connsiteX3" fmla="*/ 2692339 w 2692339"/>
                <a:gd name="connsiteY3" fmla="*/ 1454827 h 1454827"/>
                <a:gd name="connsiteX4" fmla="*/ 0 w 2692339"/>
                <a:gd name="connsiteY4" fmla="*/ 1205360 h 145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339" h="1454827">
                  <a:moveTo>
                    <a:pt x="0" y="1205360"/>
                  </a:moveTo>
                  <a:lnTo>
                    <a:pt x="298729" y="139691"/>
                  </a:lnTo>
                  <a:lnTo>
                    <a:pt x="2264493" y="0"/>
                  </a:lnTo>
                  <a:lnTo>
                    <a:pt x="2692339" y="1454827"/>
                  </a:lnTo>
                  <a:lnTo>
                    <a:pt x="0" y="12053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ord 5">
              <a:extLst>
                <a:ext uri="{FF2B5EF4-FFF2-40B4-BE49-F238E27FC236}">
                  <a16:creationId xmlns:a16="http://schemas.microsoft.com/office/drawing/2014/main" id="{6D2A4C00-E39D-9278-BC25-7AEABA2AAAD8}"/>
                </a:ext>
              </a:extLst>
            </p:cNvPr>
            <p:cNvSpPr/>
            <p:nvPr/>
          </p:nvSpPr>
          <p:spPr>
            <a:xfrm>
              <a:off x="1470164" y="3447634"/>
              <a:ext cx="2180716" cy="2084832"/>
            </a:xfrm>
            <a:prstGeom prst="chord">
              <a:avLst>
                <a:gd name="adj1" fmla="val 5514314"/>
                <a:gd name="adj2" fmla="val 1382654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3A7E8656-06D5-F735-72B6-304375D238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94"/>
          <a:stretch/>
        </p:blipFill>
        <p:spPr>
          <a:xfrm rot="360000">
            <a:off x="2362459" y="2617151"/>
            <a:ext cx="2058629" cy="2848177"/>
          </a:xfrm>
          <a:prstGeom prst="ellipse">
            <a:avLst/>
          </a:prstGeom>
          <a:ln>
            <a:solidFill>
              <a:srgbClr val="FFFF00"/>
            </a:solidFill>
          </a:ln>
          <a:effectLst>
            <a:outerShdw blurRad="50800" dist="38100" dir="8100000" algn="tr" rotWithShape="0">
              <a:prstClr val="black">
                <a:alpha val="40000"/>
              </a:prstClr>
            </a:outerShdw>
          </a:effectLst>
        </p:spPr>
      </p:pic>
      <p:cxnSp>
        <p:nvCxnSpPr>
          <p:cNvPr id="15" name="Straight Connector 14">
            <a:extLst>
              <a:ext uri="{FF2B5EF4-FFF2-40B4-BE49-F238E27FC236}">
                <a16:creationId xmlns:a16="http://schemas.microsoft.com/office/drawing/2014/main" id="{A6882528-703F-A5D0-6B48-AE08A9274A32}"/>
              </a:ext>
            </a:extLst>
          </p:cNvPr>
          <p:cNvCxnSpPr>
            <a:cxnSpLocks/>
          </p:cNvCxnSpPr>
          <p:nvPr/>
        </p:nvCxnSpPr>
        <p:spPr>
          <a:xfrm flipH="1" flipV="1">
            <a:off x="3289576" y="5221064"/>
            <a:ext cx="148889" cy="55028"/>
          </a:xfrm>
          <a:prstGeom prst="line">
            <a:avLst/>
          </a:prstGeom>
          <a:ln w="19050">
            <a:solidFill>
              <a:srgbClr val="FFFF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179C2-114C-7C3B-935B-A5B0EEEC7DB3}"/>
              </a:ext>
            </a:extLst>
          </p:cNvPr>
          <p:cNvCxnSpPr>
            <a:cxnSpLocks/>
          </p:cNvCxnSpPr>
          <p:nvPr/>
        </p:nvCxnSpPr>
        <p:spPr>
          <a:xfrm>
            <a:off x="3084524" y="2920817"/>
            <a:ext cx="211630" cy="2300247"/>
          </a:xfrm>
          <a:prstGeom prst="line">
            <a:avLst/>
          </a:prstGeom>
          <a:ln w="19050">
            <a:solidFill>
              <a:srgbClr val="FFFF00"/>
            </a:solidFill>
            <a:prstDash val="sysDot"/>
          </a:ln>
          <a:effectLst/>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16BC8AB-1F0E-A0AB-3C6B-269E334B13D1}"/>
              </a:ext>
            </a:extLst>
          </p:cNvPr>
          <p:cNvPicPr>
            <a:picLocks noChangeAspect="1"/>
          </p:cNvPicPr>
          <p:nvPr/>
        </p:nvPicPr>
        <p:blipFill>
          <a:blip r:embed="rId6"/>
          <a:stretch>
            <a:fillRect/>
          </a:stretch>
        </p:blipFill>
        <p:spPr>
          <a:xfrm>
            <a:off x="1082696" y="1600845"/>
            <a:ext cx="438950" cy="591363"/>
          </a:xfrm>
          <a:prstGeom prst="rect">
            <a:avLst/>
          </a:prstGeom>
        </p:spPr>
      </p:pic>
      <p:pic>
        <p:nvPicPr>
          <p:cNvPr id="7178" name="Picture 10" descr="Rotary | Dremel">
            <a:extLst>
              <a:ext uri="{FF2B5EF4-FFF2-40B4-BE49-F238E27FC236}">
                <a16:creationId xmlns:a16="http://schemas.microsoft.com/office/drawing/2014/main" id="{3CD2044D-16F2-BEE2-A79D-F5BB46CB229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900000">
            <a:off x="1393227" y="382858"/>
            <a:ext cx="3076856" cy="307685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80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59E26D3-878E-00D6-DC6E-B25BD780A494}"/>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2279" b="97422" l="3185" r="94593">
                        <a14:foregroundMark x1="30815" y1="10534" x2="62593" y2="18304"/>
                        <a14:foregroundMark x1="62593" y1="18304" x2="53111" y2="43369"/>
                        <a14:foregroundMark x1="53111" y1="43369" x2="58741" y2="61674"/>
                        <a14:foregroundMark x1="58741" y1="61674" x2="54667" y2="79753"/>
                        <a14:foregroundMark x1="54667" y1="79753" x2="47259" y2="86814"/>
                        <a14:foregroundMark x1="70963" y1="87934" x2="84667" y2="46321"/>
                        <a14:foregroundMark x1="84667" y1="31901" x2="84148" y2="11207"/>
                        <a14:foregroundMark x1="84148" y1="11207" x2="46296" y2="6649"/>
                        <a14:foregroundMark x1="46296" y1="6649" x2="36815" y2="6911"/>
                        <a14:foregroundMark x1="18667" y1="12477" x2="15926" y2="35786"/>
                        <a14:foregroundMark x1="22000" y1="95144" x2="78074" y2="94845"/>
                        <a14:foregroundMark x1="88000" y1="37430" x2="77556" y2="41875"/>
                        <a14:foregroundMark x1="44519" y1="20247" x2="47407" y2="38102"/>
                        <a14:foregroundMark x1="47407" y1="38102" x2="47259" y2="40232"/>
                        <a14:foregroundMark x1="67630" y1="38289" x2="67111" y2="35226"/>
                        <a14:foregroundMark x1="86889" y1="26074" x2="86889" y2="26074"/>
                        <a14:foregroundMark x1="89630" y1="23571" x2="90222" y2="11095"/>
                        <a14:foregroundMark x1="92370" y1="5827" x2="72593" y2="5827"/>
                        <a14:foregroundMark x1="94593" y1="13597" x2="94074" y2="6911"/>
                        <a14:foregroundMark x1="92370" y1="3885" x2="64889" y2="2503"/>
                        <a14:foregroundMark x1="5407" y1="2279" x2="3259" y2="2465"/>
                        <a14:foregroundMark x1="10148" y1="97422" x2="6889" y2="97236"/>
                      </a14:backgroundRemoval>
                    </a14:imgEffect>
                  </a14:imgLayer>
                </a14:imgProps>
              </a:ext>
              <a:ext uri="{28A0092B-C50C-407E-A947-70E740481C1C}">
                <a14:useLocalDpi xmlns:a14="http://schemas.microsoft.com/office/drawing/2010/main"/>
              </a:ext>
            </a:extLst>
          </a:blip>
          <a:stretch>
            <a:fillRect/>
          </a:stretch>
        </p:blipFill>
        <p:spPr>
          <a:xfrm rot="14400000">
            <a:off x="6150030" y="1932494"/>
            <a:ext cx="1866792" cy="3701782"/>
          </a:xfrm>
          <a:prstGeom prst="rect">
            <a:avLst/>
          </a:prstGeom>
          <a:effectLst>
            <a:outerShdw blurRad="50800" dist="38100" dir="8100000" algn="tr" rotWithShape="0">
              <a:prstClr val="black">
                <a:alpha val="40000"/>
              </a:prstClr>
            </a:outerShdw>
          </a:effectLst>
        </p:spPr>
      </p:pic>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41997CF8-EF97-E56A-4263-6BF95EAAFEB5}"/>
              </a:ext>
            </a:extLst>
          </p:cNvPr>
          <p:cNvSpPr txBox="1"/>
          <p:nvPr/>
        </p:nvSpPr>
        <p:spPr>
          <a:xfrm>
            <a:off x="5763974" y="194530"/>
            <a:ext cx="3031600" cy="369332"/>
          </a:xfrm>
          <a:prstGeom prst="rect">
            <a:avLst/>
          </a:prstGeom>
          <a:noFill/>
        </p:spPr>
        <p:txBody>
          <a:bodyPr wrap="none" rtlCol="0">
            <a:spAutoFit/>
          </a:bodyPr>
          <a:lstStyle/>
          <a:p>
            <a:pPr algn="ctr"/>
            <a:r>
              <a:rPr lang="en-US" b="1" dirty="0">
                <a:solidFill>
                  <a:srgbClr val="C00000"/>
                </a:solidFill>
                <a:latin typeface=""/>
              </a:rPr>
              <a:t>MinerDude X12 EXTREME</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578890" cy="1104636"/>
          </a:xfrm>
        </p:spPr>
        <p:txBody>
          <a:bodyPr>
            <a:normAutofit/>
          </a:bodyPr>
          <a:lstStyle/>
          <a:p>
            <a:r>
              <a:rPr lang="en-US" sz="2400" b="1" dirty="0">
                <a:effectLst>
                  <a:glow rad="101600">
                    <a:schemeClr val="bg1">
                      <a:alpha val="60000"/>
                    </a:schemeClr>
                  </a:glow>
                </a:effectLst>
              </a:rPr>
              <a:t>Upgraded Mining Rig</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MinerDude X12 XTREME = Octominer X12 ULTRA</a:t>
            </a:r>
            <a:endParaRPr lang="en-US" sz="1600" dirty="0">
              <a:effectLst>
                <a:glow rad="101600">
                  <a:schemeClr val="bg1">
                    <a:alpha val="60000"/>
                  </a:schemeClr>
                </a:glow>
              </a:effectLst>
            </a:endParaRPr>
          </a:p>
        </p:txBody>
      </p:sp>
      <p:graphicFrame>
        <p:nvGraphicFramePr>
          <p:cNvPr id="30" name="Table 29">
            <a:extLst>
              <a:ext uri="{FF2B5EF4-FFF2-40B4-BE49-F238E27FC236}">
                <a16:creationId xmlns:a16="http://schemas.microsoft.com/office/drawing/2014/main" id="{A6C409E4-6BE5-6826-B496-5C394F0FB1ED}"/>
              </a:ext>
            </a:extLst>
          </p:cNvPr>
          <p:cNvGraphicFramePr>
            <a:graphicFrameLocks noGrp="1"/>
          </p:cNvGraphicFramePr>
          <p:nvPr>
            <p:extLst>
              <p:ext uri="{D42A27DB-BD31-4B8C-83A1-F6EECF244321}">
                <p14:modId xmlns:p14="http://schemas.microsoft.com/office/powerpoint/2010/main" val="1735239213"/>
              </p:ext>
            </p:extLst>
          </p:nvPr>
        </p:nvGraphicFramePr>
        <p:xfrm>
          <a:off x="298158" y="1403040"/>
          <a:ext cx="5332049" cy="256032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297831">
                  <a:extLst>
                    <a:ext uri="{9D8B030D-6E8A-4147-A177-3AD203B41FA5}">
                      <a16:colId xmlns:a16="http://schemas.microsoft.com/office/drawing/2014/main" val="2423654170"/>
                    </a:ext>
                  </a:extLst>
                </a:gridCol>
                <a:gridCol w="1934194">
                  <a:extLst>
                    <a:ext uri="{9D8B030D-6E8A-4147-A177-3AD203B41FA5}">
                      <a16:colId xmlns:a16="http://schemas.microsoft.com/office/drawing/2014/main" val="3943272664"/>
                    </a:ext>
                  </a:extLst>
                </a:gridCol>
                <a:gridCol w="2100024">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Specs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Default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Upgraded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Motherboard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dirty="0"/>
                        <a:t>Default</a:t>
                      </a:r>
                      <a:br>
                        <a:rPr lang="en-US" sz="1200" dirty="0"/>
                      </a:br>
                      <a:r>
                        <a:rPr lang="en-US" sz="1200" dirty="0"/>
                        <a:t>w/ PCIe Riser Extension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b="1"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80148660"/>
                  </a:ext>
                </a:extLst>
              </a:tr>
              <a:tr h="298115">
                <a:tc>
                  <a:txBody>
                    <a:bodyPr/>
                    <a:lstStyle/>
                    <a:p>
                      <a:r>
                        <a:rPr lang="en-US" b="1" dirty="0"/>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Intel G1840 Celeron</a:t>
                      </a:r>
                      <a:br>
                        <a:rPr lang="en-US" sz="1200" dirty="0"/>
                      </a:br>
                      <a:r>
                        <a:rPr lang="en-US" sz="1200" dirty="0"/>
                        <a:t>2.8Ghz 2-Core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1" dirty="0"/>
                        <a:t>Intel i7-7700T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200" b="1" dirty="0"/>
                        <a:t>2.9Ghz, 4-Core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Memory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8GB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t>32GB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Storage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60GB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1" dirty="0"/>
                        <a:t>250GB MSATA SSD</a:t>
                      </a:r>
                      <a:br>
                        <a:rPr lang="en-US" sz="1200" b="1" dirty="0"/>
                      </a:br>
                      <a:r>
                        <a:rPr lang="en-US" sz="1200" b="1" dirty="0"/>
                        <a:t>+ 4TB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176159">
                <a:tc>
                  <a:txBody>
                    <a:bodyPr/>
                    <a:lstStyle/>
                    <a:p>
                      <a:r>
                        <a:rPr lang="en-US" b="1" dirty="0"/>
                        <a:t>Power Supply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200" dirty="0"/>
                        <a:t>3600W@120v | 4200W@240v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dirty="0"/>
                    </a:p>
                  </a:txBody>
                  <a:tcPr/>
                </a:tc>
                <a:extLst>
                  <a:ext uri="{0D108BD9-81ED-4DB2-BD59-A6C34878D82A}">
                    <a16:rowId xmlns:a16="http://schemas.microsoft.com/office/drawing/2014/main" val="1703821169"/>
                  </a:ext>
                </a:extLst>
              </a:tr>
              <a:tr h="176159">
                <a:tc>
                  <a:txBody>
                    <a:bodyPr/>
                    <a:lstStyle/>
                    <a:p>
                      <a:r>
                        <a:rPr lang="en-US" b="1" dirty="0"/>
                        <a:t>Cooling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200" dirty="0"/>
                        <a:t>5x 140x38mm Fans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dirty="0"/>
                    </a:p>
                  </a:txBody>
                  <a:tcPr/>
                </a:tc>
                <a:extLst>
                  <a:ext uri="{0D108BD9-81ED-4DB2-BD59-A6C34878D82A}">
                    <a16:rowId xmlns:a16="http://schemas.microsoft.com/office/drawing/2014/main" val="516104832"/>
                  </a:ext>
                </a:extLst>
              </a:tr>
            </a:tbl>
          </a:graphicData>
        </a:graphic>
      </p:graphicFrame>
      <p:sp>
        <p:nvSpPr>
          <p:cNvPr id="33" name="Triangle 32">
            <a:extLst>
              <a:ext uri="{FF2B5EF4-FFF2-40B4-BE49-F238E27FC236}">
                <a16:creationId xmlns:a16="http://schemas.microsoft.com/office/drawing/2014/main" id="{AC3FC70E-355A-8C58-2A94-D91FA5B549CE}"/>
              </a:ext>
            </a:extLst>
          </p:cNvPr>
          <p:cNvSpPr/>
          <p:nvPr/>
        </p:nvSpPr>
        <p:spPr>
          <a:xfrm rot="10800000">
            <a:off x="3951344" y="4136567"/>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2156D4A-EED9-FE86-127D-41B297AA367B}"/>
              </a:ext>
            </a:extLst>
          </p:cNvPr>
          <p:cNvSpPr txBox="1"/>
          <p:nvPr/>
        </p:nvSpPr>
        <p:spPr>
          <a:xfrm>
            <a:off x="2605221" y="4354645"/>
            <a:ext cx="3752951" cy="954107"/>
          </a:xfrm>
          <a:prstGeom prst="rect">
            <a:avLst/>
          </a:prstGeom>
          <a:noFill/>
        </p:spPr>
        <p:txBody>
          <a:bodyPr wrap="none" rtlCol="0">
            <a:spAutoFit/>
          </a:bodyPr>
          <a:lstStyle/>
          <a:p>
            <a:pPr algn="ctr"/>
            <a:r>
              <a:rPr lang="en-US" sz="2800" b="1" dirty="0">
                <a:solidFill>
                  <a:srgbClr val="C00000"/>
                </a:solidFill>
                <a:effectLst>
                  <a:glow rad="101600">
                    <a:schemeClr val="bg1">
                      <a:alpha val="60000"/>
                    </a:schemeClr>
                  </a:glow>
                </a:effectLst>
              </a:rPr>
              <a:t>Still Not Good Enough…</a:t>
            </a:r>
          </a:p>
          <a:p>
            <a:pPr algn="ctr"/>
            <a:r>
              <a:rPr lang="en-US" sz="2800" b="1" dirty="0">
                <a:solidFill>
                  <a:srgbClr val="C00000"/>
                </a:solidFill>
                <a:effectLst>
                  <a:glow rad="101600">
                    <a:schemeClr val="bg1">
                      <a:alpha val="60000"/>
                    </a:schemeClr>
                  </a:glow>
                </a:effectLst>
              </a:rPr>
              <a:t>NEEDS </a:t>
            </a:r>
            <a:r>
              <a:rPr lang="en-US" sz="2800" b="1" u="sng" dirty="0">
                <a:solidFill>
                  <a:srgbClr val="C00000"/>
                </a:solidFill>
                <a:effectLst>
                  <a:glow rad="101600">
                    <a:schemeClr val="bg1">
                      <a:alpha val="60000"/>
                    </a:schemeClr>
                  </a:glow>
                </a:effectLst>
              </a:rPr>
              <a:t>MORE POWER</a:t>
            </a:r>
            <a:r>
              <a:rPr lang="en-US" sz="2800" b="1" dirty="0">
                <a:solidFill>
                  <a:srgbClr val="C00000"/>
                </a:solidFill>
                <a:effectLst>
                  <a:glow rad="101600">
                    <a:schemeClr val="bg1">
                      <a:alpha val="60000"/>
                    </a:schemeClr>
                  </a:glow>
                </a:effectLst>
              </a:rPr>
              <a:t>!</a:t>
            </a:r>
          </a:p>
        </p:txBody>
      </p:sp>
      <p:sp>
        <p:nvSpPr>
          <p:cNvPr id="37" name="TextBox 36">
            <a:extLst>
              <a:ext uri="{FF2B5EF4-FFF2-40B4-BE49-F238E27FC236}">
                <a16:creationId xmlns:a16="http://schemas.microsoft.com/office/drawing/2014/main" id="{1D0CE4E5-3E82-74B6-59B7-32E39F2ED620}"/>
              </a:ext>
            </a:extLst>
          </p:cNvPr>
          <p:cNvSpPr txBox="1"/>
          <p:nvPr/>
        </p:nvSpPr>
        <p:spPr>
          <a:xfrm>
            <a:off x="2968053" y="5449094"/>
            <a:ext cx="6175948" cy="276999"/>
          </a:xfrm>
          <a:prstGeom prst="rect">
            <a:avLst/>
          </a:prstGeom>
          <a:noFill/>
        </p:spPr>
        <p:txBody>
          <a:bodyPr wrap="square">
            <a:spAutoFit/>
          </a:bodyPr>
          <a:lstStyle/>
          <a:p>
            <a:pPr algn="r"/>
            <a:r>
              <a:rPr lang="en-US" sz="1200" i="1" dirty="0">
                <a:solidFill>
                  <a:schemeClr val="bg1">
                    <a:lumMod val="50000"/>
                  </a:schemeClr>
                </a:solidFill>
                <a:latin typeface=""/>
              </a:rPr>
              <a:t>Read this, and don’t ignore it like me… https://hashcat.net/forum/thread-11041.html</a:t>
            </a:r>
          </a:p>
        </p:txBody>
      </p:sp>
      <p:pic>
        <p:nvPicPr>
          <p:cNvPr id="40" name="Picture 39">
            <a:extLst>
              <a:ext uri="{FF2B5EF4-FFF2-40B4-BE49-F238E27FC236}">
                <a16:creationId xmlns:a16="http://schemas.microsoft.com/office/drawing/2014/main" id="{2707F48D-115F-644F-82E1-66ACB3304E52}"/>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14400000">
            <a:off x="6100688" y="341158"/>
            <a:ext cx="2064158" cy="3701781"/>
          </a:xfrm>
          <a:prstGeom prst="rect">
            <a:avLst/>
          </a:prstGeom>
          <a:effectLst>
            <a:outerShdw blurRad="50800" dist="38100" dir="8100000" algn="tr" rotWithShape="0">
              <a:prstClr val="black">
                <a:alpha val="40000"/>
              </a:prstClr>
            </a:outerShdw>
          </a:effectLst>
        </p:spPr>
      </p:pic>
      <p:pic>
        <p:nvPicPr>
          <p:cNvPr id="9218" name="Picture 2" descr="I just can't do it Captain , I just don't have the power! - Scotty Star  Trek | Meme Generator | Scotty star trek, Star trek meme, Star trek">
            <a:extLst>
              <a:ext uri="{FF2B5EF4-FFF2-40B4-BE49-F238E27FC236}">
                <a16:creationId xmlns:a16="http://schemas.microsoft.com/office/drawing/2014/main" id="{8B5E10ED-1B88-6056-4F14-797C4417D7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4178028"/>
            <a:ext cx="2049294" cy="1536971"/>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9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14</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6677314" cy="1104636"/>
          </a:xfrm>
        </p:spPr>
        <p:txBody>
          <a:bodyPr>
            <a:normAutofit/>
          </a:bodyPr>
          <a:lstStyle/>
          <a:p>
            <a:r>
              <a:rPr lang="en-US" sz="2400" b="1" dirty="0">
                <a:effectLst>
                  <a:glow rad="101600">
                    <a:schemeClr val="bg1">
                      <a:alpha val="60000"/>
                    </a:schemeClr>
                  </a:glow>
                </a:effectLst>
              </a:rPr>
              <a:t>FUTURE UPGRADE: Transformed Mining Rig</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Replace X12 Motherboard with Biostar TZ590-BTC DUO</a:t>
            </a:r>
            <a:endParaRPr lang="en-US" sz="1600" dirty="0">
              <a:effectLst>
                <a:glow rad="101600">
                  <a:schemeClr val="bg1">
                    <a:alpha val="60000"/>
                  </a:schemeClr>
                </a:glow>
              </a:effectLst>
            </a:endParaRPr>
          </a:p>
        </p:txBody>
      </p:sp>
      <p:pic>
        <p:nvPicPr>
          <p:cNvPr id="16386" name="Picture 2" descr="Billy's Main Foil - Tim the Toolman - by William Lakelife">
            <a:extLst>
              <a:ext uri="{FF2B5EF4-FFF2-40B4-BE49-F238E27FC236}">
                <a16:creationId xmlns:a16="http://schemas.microsoft.com/office/drawing/2014/main" id="{B4699492-93F7-6D7C-76DA-D594EB632A4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4316879"/>
            <a:ext cx="2617716" cy="1409214"/>
          </a:xfrm>
          <a:prstGeom prst="rect">
            <a:avLst/>
          </a:prstGeom>
          <a:noFill/>
          <a:ln>
            <a:solidFill>
              <a:schemeClr val="tx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4BB591-37B8-479A-31E0-33775CF247E0}"/>
              </a:ext>
            </a:extLst>
          </p:cNvPr>
          <p:cNvSpPr txBox="1"/>
          <p:nvPr/>
        </p:nvSpPr>
        <p:spPr>
          <a:xfrm>
            <a:off x="6184635" y="1398121"/>
            <a:ext cx="2700747" cy="1800493"/>
          </a:xfrm>
          <a:prstGeom prst="rect">
            <a:avLst/>
          </a:prstGeom>
          <a:noFill/>
        </p:spPr>
        <p:txBody>
          <a:bodyPr wrap="square" rtlCol="0">
            <a:spAutoFit/>
          </a:bodyPr>
          <a:lstStyle/>
          <a:p>
            <a:pPr algn="ctr"/>
            <a:r>
              <a:rPr lang="en-US" sz="1350" b="1" dirty="0">
                <a:solidFill>
                  <a:srgbClr val="C00000"/>
                </a:solidFill>
              </a:rPr>
              <a:t>=== Key Parts List ===</a:t>
            </a:r>
          </a:p>
          <a:p>
            <a:pPr algn="ctr"/>
            <a:endParaRPr lang="en-US" sz="1350" b="1" dirty="0">
              <a:hlinkClick r:id="rId3">
                <a:extLst>
                  <a:ext uri="{A12FA001-AC4F-418D-AE19-62706E023703}">
                    <ahyp:hlinkClr xmlns:ahyp="http://schemas.microsoft.com/office/drawing/2018/hyperlinkcolor" val="tx"/>
                  </a:ext>
                </a:extLst>
              </a:hlinkClick>
            </a:endParaRPr>
          </a:p>
          <a:p>
            <a:pPr marL="171450" indent="-171450">
              <a:buFont typeface="Arial" panose="020B0604020202020204" pitchFamily="34" charset="0"/>
              <a:buChar char="•"/>
            </a:pPr>
            <a:r>
              <a:rPr lang="en-US" sz="1200" dirty="0">
                <a:hlinkClick r:id="rId3"/>
              </a:rPr>
              <a:t>Biostar TZ590-BTC DUO</a:t>
            </a:r>
            <a:endParaRPr lang="en-US" sz="1200" dirty="0"/>
          </a:p>
          <a:p>
            <a:pPr marL="171450" indent="-171450">
              <a:buFont typeface="Arial" panose="020B0604020202020204" pitchFamily="34" charset="0"/>
              <a:buChar char="•"/>
            </a:pPr>
            <a:r>
              <a:rPr lang="en-US" sz="1200" dirty="0">
                <a:hlinkClick r:id="rId4"/>
              </a:rPr>
              <a:t>12x External PCIe Risers</a:t>
            </a:r>
            <a:endParaRPr lang="en-US" sz="1200" dirty="0"/>
          </a:p>
          <a:p>
            <a:pPr marL="171450" indent="-171450">
              <a:buFont typeface="Arial" panose="020B0604020202020204" pitchFamily="34" charset="0"/>
              <a:buChar char="•"/>
            </a:pPr>
            <a:r>
              <a:rPr lang="en-US" sz="1200" dirty="0">
                <a:hlinkClick r:id="rId5"/>
              </a:rPr>
              <a:t>Intel i9-11900T</a:t>
            </a:r>
            <a:endParaRPr lang="en-US" sz="1200" dirty="0"/>
          </a:p>
          <a:p>
            <a:pPr marL="171450" indent="-171450">
              <a:buFont typeface="Arial" panose="020B0604020202020204" pitchFamily="34" charset="0"/>
              <a:buChar char="•"/>
            </a:pPr>
            <a:r>
              <a:rPr lang="en-US" sz="1200" b="0" i="0" dirty="0">
                <a:solidFill>
                  <a:srgbClr val="0F1111"/>
                </a:solidFill>
                <a:effectLst/>
                <a:latin typeface="Amazon Ember"/>
                <a:hlinkClick r:id="rId6"/>
              </a:rPr>
              <a:t>Noctua NH-L9i Processor Fan</a:t>
            </a:r>
            <a:endParaRPr lang="en-US" sz="1200" dirty="0"/>
          </a:p>
          <a:p>
            <a:pPr marL="171450" indent="-171450">
              <a:buFont typeface="Arial" panose="020B0604020202020204" pitchFamily="34" charset="0"/>
              <a:buChar char="•"/>
            </a:pPr>
            <a:r>
              <a:rPr lang="en-US" sz="1200" dirty="0">
                <a:hlinkClick r:id="rId7"/>
              </a:rPr>
              <a:t>4x G.SKILL TridentZ DDR4-3600 32GB</a:t>
            </a:r>
            <a:endParaRPr lang="en-US" sz="1200" dirty="0"/>
          </a:p>
          <a:p>
            <a:pPr marL="171450" indent="-171450">
              <a:buFont typeface="Arial" panose="020B0604020202020204" pitchFamily="34" charset="0"/>
              <a:buChar char="•"/>
            </a:pPr>
            <a:r>
              <a:rPr lang="en-US" sz="1200" dirty="0">
                <a:hlinkClick r:id="rId8"/>
              </a:rPr>
              <a:t>Samsung 990 Pro 4TB</a:t>
            </a:r>
            <a:endParaRPr lang="en-US" sz="1200" dirty="0"/>
          </a:p>
          <a:p>
            <a:pPr marL="171450" indent="-171450">
              <a:buFont typeface="Arial" panose="020B0604020202020204" pitchFamily="34" charset="0"/>
              <a:buChar char="•"/>
            </a:pPr>
            <a:r>
              <a:rPr lang="en-US" sz="1200" dirty="0">
                <a:hlinkClick r:id="rId9"/>
              </a:rPr>
              <a:t>Silicon Power A55 4TB</a:t>
            </a:r>
            <a:endParaRPr lang="en-US" sz="1200" dirty="0"/>
          </a:p>
        </p:txBody>
      </p:sp>
      <p:graphicFrame>
        <p:nvGraphicFramePr>
          <p:cNvPr id="8" name="Table 7">
            <a:extLst>
              <a:ext uri="{FF2B5EF4-FFF2-40B4-BE49-F238E27FC236}">
                <a16:creationId xmlns:a16="http://schemas.microsoft.com/office/drawing/2014/main" id="{56E3B4E6-A808-03B2-1F5D-36CF6D7D6776}"/>
              </a:ext>
            </a:extLst>
          </p:cNvPr>
          <p:cNvGraphicFramePr>
            <a:graphicFrameLocks noGrp="1"/>
          </p:cNvGraphicFramePr>
          <p:nvPr>
            <p:extLst>
              <p:ext uri="{D42A27DB-BD31-4B8C-83A1-F6EECF244321}">
                <p14:modId xmlns:p14="http://schemas.microsoft.com/office/powerpoint/2010/main" val="3384993049"/>
              </p:ext>
            </p:extLst>
          </p:nvPr>
        </p:nvGraphicFramePr>
        <p:xfrm>
          <a:off x="298158" y="1398121"/>
          <a:ext cx="5784935" cy="28346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191260">
                  <a:extLst>
                    <a:ext uri="{9D8B030D-6E8A-4147-A177-3AD203B41FA5}">
                      <a16:colId xmlns:a16="http://schemas.microsoft.com/office/drawing/2014/main" val="2423654170"/>
                    </a:ext>
                  </a:extLst>
                </a:gridCol>
                <a:gridCol w="1240812">
                  <a:extLst>
                    <a:ext uri="{9D8B030D-6E8A-4147-A177-3AD203B41FA5}">
                      <a16:colId xmlns:a16="http://schemas.microsoft.com/office/drawing/2014/main" val="3943272664"/>
                    </a:ext>
                  </a:extLst>
                </a:gridCol>
                <a:gridCol w="1234757">
                  <a:extLst>
                    <a:ext uri="{9D8B030D-6E8A-4147-A177-3AD203B41FA5}">
                      <a16:colId xmlns:a16="http://schemas.microsoft.com/office/drawing/2014/main" val="4168892698"/>
                    </a:ext>
                  </a:extLst>
                </a:gridCol>
                <a:gridCol w="2118106">
                  <a:extLst>
                    <a:ext uri="{9D8B030D-6E8A-4147-A177-3AD203B41FA5}">
                      <a16:colId xmlns:a16="http://schemas.microsoft.com/office/drawing/2014/main" val="4143816291"/>
                    </a:ext>
                  </a:extLst>
                </a:gridCol>
              </a:tblGrid>
              <a:tr h="214778">
                <a:tc>
                  <a:txBody>
                    <a:bodyPr/>
                    <a:lstStyle/>
                    <a:p>
                      <a:pPr algn="ctr"/>
                      <a:r>
                        <a:rPr lang="en-US" b="1" dirty="0">
                          <a:solidFill>
                            <a:schemeClr val="bg1"/>
                          </a:solidFill>
                        </a:rPr>
                        <a:t>Specs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100" b="1" dirty="0">
                          <a:solidFill>
                            <a:schemeClr val="bg1"/>
                          </a:solidFill>
                        </a:rPr>
                        <a:t>Default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100" b="1" dirty="0">
                          <a:solidFill>
                            <a:schemeClr val="bg1"/>
                          </a:solidFill>
                        </a:rPr>
                        <a:t>Upgraded X12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sz="1400" b="1" dirty="0">
                          <a:solidFill>
                            <a:schemeClr val="bg1"/>
                          </a:solidFill>
                        </a:rPr>
                        <a:t>X12 ➜ TZ590-BTC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65122">
                <a:tc>
                  <a:txBody>
                    <a:bodyPr/>
                    <a:lstStyle/>
                    <a:p>
                      <a:r>
                        <a:rPr lang="en-US" b="1" dirty="0"/>
                        <a:t>Motherboard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100" dirty="0"/>
                        <a:t>Default</a:t>
                      </a:r>
                      <a:br>
                        <a:rPr lang="en-US" sz="1100" dirty="0"/>
                      </a:br>
                      <a:r>
                        <a:rPr lang="en-US" sz="1100" dirty="0"/>
                        <a:t>w/ PCIe Riser Extension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Biostar TZ590-BTC DUO</a:t>
                      </a:r>
                    </a:p>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w/ External PCIe Risers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2661284097"/>
                  </a:ext>
                </a:extLst>
              </a:tr>
              <a:tr h="365122">
                <a:tc>
                  <a:txBody>
                    <a:bodyPr/>
                    <a:lstStyle/>
                    <a:p>
                      <a:r>
                        <a:rPr lang="en-US" b="1" dirty="0"/>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Intel G1840 Celeron</a:t>
                      </a:r>
                      <a:br>
                        <a:rPr lang="en-US" sz="1100" dirty="0"/>
                      </a:br>
                      <a:r>
                        <a:rPr lang="en-US" sz="1100" dirty="0"/>
                        <a:t>2.8Ghz 2-Core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100" b="1" dirty="0"/>
                        <a:t>Intel i7-7700T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100" b="1" dirty="0"/>
                        <a:t>2.9Ghz, 4-Core</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Intel i9-11900T</a:t>
                      </a:r>
                    </a:p>
                    <a:p>
                      <a:pPr marL="0" marR="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4.8Ghz, 8-Core, 16-Thread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2966767821"/>
                  </a:ext>
                </a:extLst>
              </a:tr>
              <a:tr h="214778">
                <a:tc>
                  <a:txBody>
                    <a:bodyPr/>
                    <a:lstStyle/>
                    <a:p>
                      <a:r>
                        <a:rPr lang="en-US" b="1" dirty="0"/>
                        <a:t>Memory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8GB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a:t>32GB DDR3</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effectLst>
                            <a:glow rad="101600">
                              <a:schemeClr val="bg1">
                                <a:alpha val="60000"/>
                              </a:schemeClr>
                            </a:glow>
                          </a:effectLst>
                        </a:rPr>
                        <a:t>128GB DDR4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1611794393"/>
                  </a:ext>
                </a:extLst>
              </a:tr>
              <a:tr h="365122">
                <a:tc>
                  <a:txBody>
                    <a:bodyPr/>
                    <a:lstStyle/>
                    <a:p>
                      <a:r>
                        <a:rPr lang="en-US" b="1" dirty="0"/>
                        <a:t>Storage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dirty="0"/>
                        <a:t>60GB SATA 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dirty="0"/>
                        <a:t>250GB SATA SSD</a:t>
                      </a:r>
                      <a:br>
                        <a:rPr lang="en-US" sz="1100" b="1" dirty="0"/>
                      </a:br>
                      <a:r>
                        <a:rPr lang="en-US" sz="1100" b="1" dirty="0"/>
                        <a:t>+ 4TB SATA SSD</a:t>
                      </a:r>
                      <a:endParaRPr lang="en-US" sz="11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400" b="1" dirty="0">
                          <a:effectLst>
                            <a:glow rad="101600">
                              <a:schemeClr val="bg1">
                                <a:alpha val="60000"/>
                              </a:schemeClr>
                            </a:glow>
                          </a:effectLst>
                        </a:rPr>
                        <a:t>512GB NVME</a:t>
                      </a:r>
                    </a:p>
                    <a:p>
                      <a:pPr algn="ctr"/>
                      <a:r>
                        <a:rPr lang="en-US" sz="1400" b="1" dirty="0">
                          <a:effectLst>
                            <a:glow rad="101600">
                              <a:schemeClr val="bg1">
                                <a:alpha val="60000"/>
                              </a:schemeClr>
                            </a:glow>
                          </a:effectLst>
                        </a:rPr>
                        <a:t>+ 4TB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AC532"/>
                    </a:solidFill>
                  </a:tcPr>
                </a:tc>
                <a:extLst>
                  <a:ext uri="{0D108BD9-81ED-4DB2-BD59-A6C34878D82A}">
                    <a16:rowId xmlns:a16="http://schemas.microsoft.com/office/drawing/2014/main" val="90342027"/>
                  </a:ext>
                </a:extLst>
              </a:tr>
              <a:tr h="209408">
                <a:tc>
                  <a:txBody>
                    <a:bodyPr/>
                    <a:lstStyle/>
                    <a:p>
                      <a:r>
                        <a:rPr lang="en-US" b="1" dirty="0"/>
                        <a:t>Power Supply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a:r>
                        <a:rPr lang="en-US" dirty="0"/>
                        <a:t>3600W@120v | 4200W@240v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3821169"/>
                  </a:ext>
                </a:extLst>
              </a:tr>
              <a:tr h="209408">
                <a:tc>
                  <a:txBody>
                    <a:bodyPr/>
                    <a:lstStyle/>
                    <a:p>
                      <a:r>
                        <a:rPr lang="en-US" b="1" dirty="0"/>
                        <a:t>Cooling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a:r>
                        <a:rPr lang="en-US" dirty="0"/>
                        <a:t>5x 140x38mm Fans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ctr"/>
                      <a:endParaRPr lang="en-US"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16104832"/>
                  </a:ext>
                </a:extLst>
              </a:tr>
            </a:tbl>
          </a:graphicData>
        </a:graphic>
      </p:graphicFrame>
      <p:pic>
        <p:nvPicPr>
          <p:cNvPr id="9" name="Picture 8">
            <a:extLst>
              <a:ext uri="{FF2B5EF4-FFF2-40B4-BE49-F238E27FC236}">
                <a16:creationId xmlns:a16="http://schemas.microsoft.com/office/drawing/2014/main" id="{DAE62A13-520C-3CC2-2F44-726DDC3558E3}"/>
              </a:ext>
            </a:extLst>
          </p:cNvPr>
          <p:cNvPicPr>
            <a:picLocks noChangeAspect="1"/>
          </p:cNvPicPr>
          <p:nvPr/>
        </p:nvPicPr>
        <p:blipFill>
          <a:blip r:embed="rId10" cstate="screen">
            <a:extLst>
              <a:ext uri="{BEBA8EAE-BF5A-486C-A8C5-ECC9F3942E4B}">
                <a14:imgProps xmlns:a14="http://schemas.microsoft.com/office/drawing/2010/main">
                  <a14:imgLayer r:embed="rId11">
                    <a14:imgEffect>
                      <a14:backgroundRemoval t="2425" b="98060" l="76" r="92027">
                        <a14:foregroundMark x1="44647" y1="94058" x2="29233" y2="38157"/>
                        <a14:foregroundMark x1="29233" y1="38157" x2="33941" y2="30719"/>
                        <a14:foregroundMark x1="33941" y1="30719" x2="48671" y2="27082"/>
                        <a14:foregroundMark x1="48671" y1="27082" x2="65224" y2="34276"/>
                        <a14:foregroundMark x1="65224" y1="34276" x2="66894" y2="78213"/>
                        <a14:foregroundMark x1="66894" y1="78213" x2="61427" y2="88440"/>
                        <a14:foregroundMark x1="71906" y1="90703" x2="76538" y2="26152"/>
                        <a14:foregroundMark x1="76538" y1="26152" x2="75930" y2="25546"/>
                        <a14:foregroundMark x1="87547" y1="70089" x2="78815" y2="18876"/>
                        <a14:foregroundMark x1="81093" y1="12086" x2="32878" y2="8731"/>
                        <a14:foregroundMark x1="32878" y1="8731" x2="23918" y2="16734"/>
                        <a14:foregroundMark x1="23918" y1="16734" x2="24070" y2="43654"/>
                        <a14:foregroundMark x1="15793" y1="8286" x2="64920" y2="5780"/>
                        <a14:foregroundMark x1="64920" y1="5780" x2="79499" y2="5901"/>
                        <a14:foregroundMark x1="25588" y1="4002" x2="12377" y2="8488"/>
                        <a14:foregroundMark x1="12377" y1="8488" x2="11541" y2="22797"/>
                        <a14:foregroundMark x1="9491" y1="14592" x2="7745" y2="3517"/>
                        <a14:foregroundMark x1="88686" y1="56508" x2="88459" y2="25546"/>
                        <a14:foregroundMark x1="83979" y1="98100" x2="38648" y2="97494"/>
                        <a14:foregroundMark x1="38648" y1="97494" x2="25285" y2="94422"/>
                        <a14:foregroundMark x1="25285" y1="94422" x2="18907" y2="88076"/>
                        <a14:foregroundMark x1="14427" y1="91552" x2="24222" y2="97615"/>
                        <a14:foregroundMark x1="24222" y1="97615" x2="30752" y2="98100"/>
                        <a14:foregroundMark x1="55125" y1="89531" x2="68641" y2="92603"/>
                        <a14:foregroundMark x1="68641" y1="92603" x2="82005" y2="88763"/>
                        <a14:foregroundMark x1="82005" y1="88763" x2="81321" y2="86904"/>
                        <a14:foregroundMark x1="92255" y1="84276" x2="92255" y2="84276"/>
                        <a14:foregroundMark x1="92027" y1="92361" x2="92027" y2="92361"/>
                        <a14:foregroundMark x1="76" y1="3395" x2="76" y2="3395"/>
                        <a14:foregroundMark x1="3872" y1="2910" x2="3872" y2="2910"/>
                        <a14:foregroundMark x1="86257" y1="2425" x2="90281" y2="4931"/>
                        <a14:backgroundMark x1="9036" y1="73686" x2="9036" y2="73686"/>
                        <a14:backgroundMark x1="9036" y1="71665" x2="9036" y2="71665"/>
                        <a14:backgroundMark x1="9491" y1="69644" x2="9491" y2="69644"/>
                        <a14:backgroundMark x1="5923" y1="23161" x2="5923" y2="23161"/>
                        <a14:backgroundMark x1="6378" y1="24495" x2="6378" y2="24495"/>
                        <a14:backgroundMark x1="9947" y1="82134" x2="9947" y2="82134"/>
                        <a14:backgroundMark x1="9947" y1="81285" x2="9947" y2="81285"/>
                        <a14:backgroundMark x1="9947" y1="84398" x2="9947" y2="84398"/>
                        <a14:backgroundMark x1="10175" y1="86904" x2="10175" y2="86904"/>
                        <a14:backgroundMark x1="10402" y1="86540" x2="10402" y2="86540"/>
                        <a14:backgroundMark x1="5467" y1="6386" x2="5467" y2="6386"/>
                        <a14:backgroundMark x1="90964" y1="84762" x2="90964" y2="84762"/>
                        <a14:backgroundMark x1="90509" y1="92724" x2="90509" y2="92724"/>
                        <a14:backgroundMark x1="90509" y1="92482" x2="90509" y2="92482"/>
                        <a14:backgroundMark x1="90964" y1="88440" x2="90964" y2="88440"/>
                        <a14:backgroundMark x1="5239" y1="14349" x2="5239" y2="14349"/>
                        <a14:backgroundMark x1="5467" y1="16249" x2="5467" y2="16249"/>
                        <a14:backgroundMark x1="5239" y1="13985" x2="5239" y2="13985"/>
                        <a14:backgroundMark x1="5467" y1="13985" x2="5467" y2="13985"/>
                        <a14:backgroundMark x1="5467" y1="14834" x2="5467" y2="14834"/>
                        <a14:backgroundMark x1="5239" y1="13500" x2="5467" y2="14592"/>
                        <a14:backgroundMark x1="5923" y1="13985" x2="5923" y2="14956"/>
                      </a14:backgroundRemoval>
                    </a14:imgEffect>
                  </a14:imgLayer>
                </a14:imgProps>
              </a:ext>
              <a:ext uri="{28A0092B-C50C-407E-A947-70E740481C1C}">
                <a14:useLocalDpi xmlns:a14="http://schemas.microsoft.com/office/drawing/2010/main"/>
              </a:ext>
            </a:extLst>
          </a:blip>
          <a:stretch>
            <a:fillRect/>
          </a:stretch>
        </p:blipFill>
        <p:spPr>
          <a:xfrm rot="3600000">
            <a:off x="6813577" y="2881841"/>
            <a:ext cx="1442860" cy="2709761"/>
          </a:xfrm>
          <a:prstGeom prst="rect">
            <a:avLst/>
          </a:prstGeom>
          <a:effectLst>
            <a:outerShdw blurRad="50800" dist="38100" dir="8100000" algn="tr" rotWithShape="0">
              <a:prstClr val="black">
                <a:alpha val="40000"/>
              </a:prstClr>
            </a:outerShdw>
          </a:effectLst>
        </p:spPr>
      </p:pic>
      <p:pic>
        <p:nvPicPr>
          <p:cNvPr id="10" name="Picture 8" descr="New construction in downtown Spencerport – Westside News Inc">
            <a:extLst>
              <a:ext uri="{FF2B5EF4-FFF2-40B4-BE49-F238E27FC236}">
                <a16:creationId xmlns:a16="http://schemas.microsoft.com/office/drawing/2014/main" id="{F5B25399-7C5B-BFAD-7381-3FAAF479C76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772341" y="3471703"/>
            <a:ext cx="1525331" cy="136971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7763EFDE-E51E-9357-A3F1-508F1F7946C5}"/>
              </a:ext>
            </a:extLst>
          </p:cNvPr>
          <p:cNvSpPr/>
          <p:nvPr/>
        </p:nvSpPr>
        <p:spPr>
          <a:xfrm flipV="1">
            <a:off x="4892200" y="4316879"/>
            <a:ext cx="1108729" cy="868680"/>
          </a:xfrm>
          <a:prstGeom prst="bentArrow">
            <a:avLst/>
          </a:prstGeom>
          <a:solidFill>
            <a:srgbClr val="FAC53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96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15</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Embrace the Hard</a:t>
            </a:r>
            <a:r>
              <a:rPr lang="en-US" sz="2400" dirty="0">
                <a:effectLst>
                  <a:glow rad="101600">
                    <a:schemeClr val="bg1">
                      <a:alpha val="60000"/>
                    </a:schemeClr>
                  </a:glow>
                </a:effectLst>
              </a:rPr>
              <a:t>(</a:t>
            </a:r>
            <a:r>
              <a:rPr lang="en-US" sz="2400" dirty="0">
                <a:solidFill>
                  <a:srgbClr val="C00000"/>
                </a:solidFill>
                <a:effectLst>
                  <a:glow rad="101600">
                    <a:schemeClr val="bg1">
                      <a:alpha val="60000"/>
                    </a:schemeClr>
                  </a:glow>
                </a:effectLst>
              </a:rPr>
              <a:t>ware</a:t>
            </a:r>
            <a:r>
              <a:rPr lang="en-US" sz="2400" dirty="0">
                <a:effectLst>
                  <a:glow rad="101600">
                    <a:schemeClr val="bg1">
                      <a:alpha val="60000"/>
                    </a:schemeClr>
                  </a:glow>
                </a:effectLst>
              </a:rPr>
              <a:t>)</a:t>
            </a:r>
            <a:r>
              <a:rPr lang="en-US" sz="2400" b="1" dirty="0">
                <a:effectLst>
                  <a:glow rad="101600">
                    <a:schemeClr val="bg1">
                      <a:alpha val="60000"/>
                    </a:schemeClr>
                  </a:glow>
                </a:effectLst>
              </a:rPr>
              <a:t>ship.</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Mistakes were made, things go wrong, the home office gets hot. You can learn from every experience, especially bad ones… and wish you just did this in the Cloud.</a:t>
            </a:r>
            <a:endParaRPr lang="en-US" sz="1600" dirty="0">
              <a:effectLst>
                <a:glow rad="101600">
                  <a:schemeClr val="bg1">
                    <a:alpha val="60000"/>
                  </a:schemeClr>
                </a:glow>
              </a:effectLst>
            </a:endParaRPr>
          </a:p>
        </p:txBody>
      </p:sp>
      <p:pic>
        <p:nvPicPr>
          <p:cNvPr id="3" name="Picture 2">
            <a:extLst>
              <a:ext uri="{FF2B5EF4-FFF2-40B4-BE49-F238E27FC236}">
                <a16:creationId xmlns:a16="http://schemas.microsoft.com/office/drawing/2014/main" id="{9D7E9376-B625-A71F-4A30-0E34584855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835" y="1585909"/>
            <a:ext cx="1894056" cy="2023969"/>
          </a:xfrm>
          <a:prstGeom prst="rect">
            <a:avLst/>
          </a:prstGeom>
          <a:ln>
            <a:solidFill>
              <a:schemeClr val="tx1"/>
            </a:solidFill>
          </a:ln>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E9A70AAB-DE7A-37FD-38B0-8F95DAC8AC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5937" y="1585909"/>
            <a:ext cx="2710679" cy="2033010"/>
          </a:xfrm>
          <a:prstGeom prst="rect">
            <a:avLst/>
          </a:prstGeom>
          <a:ln>
            <a:solidFill>
              <a:schemeClr val="tx1"/>
            </a:solidFill>
          </a:ln>
          <a:effectLst>
            <a:outerShdw blurRad="50800" dist="38100" dir="8100000" algn="tr" rotWithShape="0">
              <a:prstClr val="black">
                <a:alpha val="40000"/>
              </a:prstClr>
            </a:outerShdw>
          </a:effectLst>
        </p:spPr>
      </p:pic>
      <p:grpSp>
        <p:nvGrpSpPr>
          <p:cNvPr id="16" name="Group 15">
            <a:extLst>
              <a:ext uri="{FF2B5EF4-FFF2-40B4-BE49-F238E27FC236}">
                <a16:creationId xmlns:a16="http://schemas.microsoft.com/office/drawing/2014/main" id="{42E8EB5D-484E-6E8F-0F1D-327561E1A21D}"/>
              </a:ext>
            </a:extLst>
          </p:cNvPr>
          <p:cNvGrpSpPr/>
          <p:nvPr/>
        </p:nvGrpSpPr>
        <p:grpSpPr>
          <a:xfrm>
            <a:off x="6058663" y="1585910"/>
            <a:ext cx="2710679" cy="2033009"/>
            <a:chOff x="3135313" y="3706133"/>
            <a:chExt cx="2121102" cy="1590826"/>
          </a:xfrm>
        </p:grpSpPr>
        <p:pic>
          <p:nvPicPr>
            <p:cNvPr id="12" name="Picture 11">
              <a:extLst>
                <a:ext uri="{FF2B5EF4-FFF2-40B4-BE49-F238E27FC236}">
                  <a16:creationId xmlns:a16="http://schemas.microsoft.com/office/drawing/2014/main" id="{0C52DC59-6EB8-1B0E-56C9-933B258945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5313" y="3706133"/>
              <a:ext cx="2121102" cy="1590826"/>
            </a:xfrm>
            <a:prstGeom prst="rect">
              <a:avLst/>
            </a:prstGeom>
            <a:ln>
              <a:solidFill>
                <a:schemeClr val="tx1"/>
              </a:solidFill>
            </a:ln>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7ACD7C27-FE7C-1D3B-CBBA-FA2E458FBC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5313" y="4435812"/>
              <a:ext cx="412040" cy="857217"/>
            </a:xfrm>
            <a:prstGeom prst="rect">
              <a:avLst/>
            </a:prstGeom>
          </p:spPr>
        </p:pic>
      </p:grpSp>
      <p:sp>
        <p:nvSpPr>
          <p:cNvPr id="17" name="Triangle 16">
            <a:extLst>
              <a:ext uri="{FF2B5EF4-FFF2-40B4-BE49-F238E27FC236}">
                <a16:creationId xmlns:a16="http://schemas.microsoft.com/office/drawing/2014/main" id="{31CBBB49-6912-A41B-7677-9F5AF6C39F0B}"/>
              </a:ext>
            </a:extLst>
          </p:cNvPr>
          <p:cNvSpPr/>
          <p:nvPr/>
        </p:nvSpPr>
        <p:spPr>
          <a:xfrm rot="10800000">
            <a:off x="846511" y="3760428"/>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3D83077F-5B0A-E95E-A316-5B6854062B5F}"/>
              </a:ext>
            </a:extLst>
          </p:cNvPr>
          <p:cNvSpPr/>
          <p:nvPr/>
        </p:nvSpPr>
        <p:spPr>
          <a:xfrm rot="10800000">
            <a:off x="3660924" y="3760429"/>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276FEBE3-75F4-D825-FF13-1C216C797BA4}"/>
              </a:ext>
            </a:extLst>
          </p:cNvPr>
          <p:cNvSpPr/>
          <p:nvPr/>
        </p:nvSpPr>
        <p:spPr>
          <a:xfrm rot="10800000">
            <a:off x="6956298" y="3760429"/>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BE9570-85C2-907D-EB46-C47F4436DAC3}"/>
              </a:ext>
            </a:extLst>
          </p:cNvPr>
          <p:cNvSpPr/>
          <p:nvPr/>
        </p:nvSpPr>
        <p:spPr>
          <a:xfrm>
            <a:off x="429834" y="4129057"/>
            <a:ext cx="1894055"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Dropped Power Supply on Exposed Socket: </a:t>
            </a:r>
            <a:r>
              <a:rPr lang="en-US" sz="1400" b="1" dirty="0">
                <a:solidFill>
                  <a:srgbClr val="C00000"/>
                </a:solidFill>
                <a:latin typeface=""/>
              </a:rPr>
              <a:t>Busted Pin</a:t>
            </a:r>
          </a:p>
        </p:txBody>
      </p:sp>
      <p:sp>
        <p:nvSpPr>
          <p:cNvPr id="21" name="Rectangle 20">
            <a:extLst>
              <a:ext uri="{FF2B5EF4-FFF2-40B4-BE49-F238E27FC236}">
                <a16:creationId xmlns:a16="http://schemas.microsoft.com/office/drawing/2014/main" id="{3B9BB0A8-60FE-8697-7A03-B86B180709B2}"/>
              </a:ext>
            </a:extLst>
          </p:cNvPr>
          <p:cNvSpPr/>
          <p:nvPr/>
        </p:nvSpPr>
        <p:spPr>
          <a:xfrm>
            <a:off x="2835937" y="4129057"/>
            <a:ext cx="2710679"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Purchased shady used GPUs on eBay/Facebook: </a:t>
            </a:r>
            <a:r>
              <a:rPr lang="en-US" sz="1400" b="1" dirty="0">
                <a:solidFill>
                  <a:srgbClr val="C00000"/>
                </a:solidFill>
                <a:latin typeface=""/>
              </a:rPr>
              <a:t>Dirty, Abused &amp; Glitchy</a:t>
            </a:r>
          </a:p>
        </p:txBody>
      </p:sp>
      <p:sp>
        <p:nvSpPr>
          <p:cNvPr id="22" name="Rectangle 21">
            <a:extLst>
              <a:ext uri="{FF2B5EF4-FFF2-40B4-BE49-F238E27FC236}">
                <a16:creationId xmlns:a16="http://schemas.microsoft.com/office/drawing/2014/main" id="{A4948990-05D8-FB9C-60EA-92B4118F5CAF}"/>
              </a:ext>
            </a:extLst>
          </p:cNvPr>
          <p:cNvSpPr/>
          <p:nvPr/>
        </p:nvSpPr>
        <p:spPr>
          <a:xfrm>
            <a:off x="6058663" y="4129057"/>
            <a:ext cx="2710679" cy="883928"/>
          </a:xfrm>
          <a:prstGeom prst="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
              </a:rPr>
              <a:t>Cracking in the Home Office 24/7: </a:t>
            </a:r>
            <a:r>
              <a:rPr lang="en-US" sz="1400" b="1" dirty="0">
                <a:solidFill>
                  <a:srgbClr val="C00000"/>
                </a:solidFill>
                <a:latin typeface=""/>
              </a:rPr>
              <a:t>Sweaty Zoom Meetings</a:t>
            </a:r>
          </a:p>
        </p:txBody>
      </p:sp>
    </p:spTree>
    <p:extLst>
      <p:ext uri="{BB962C8B-B14F-4D97-AF65-F5344CB8AC3E}">
        <p14:creationId xmlns:p14="http://schemas.microsoft.com/office/powerpoint/2010/main" val="122720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16</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The Experiment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Setting the stage to conduct the research. </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76AFED6F-3662-193F-9872-A2CD0480B8D6}"/>
              </a:ext>
            </a:extLst>
          </p:cNvPr>
          <p:cNvGraphicFramePr>
            <a:graphicFrameLocks noGrp="1"/>
          </p:cNvGraphicFramePr>
          <p:nvPr>
            <p:extLst>
              <p:ext uri="{D42A27DB-BD31-4B8C-83A1-F6EECF244321}">
                <p14:modId xmlns:p14="http://schemas.microsoft.com/office/powerpoint/2010/main" val="2648679322"/>
              </p:ext>
            </p:extLst>
          </p:nvPr>
        </p:nvGraphicFramePr>
        <p:xfrm>
          <a:off x="324957" y="1441667"/>
          <a:ext cx="8186756" cy="37109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07592">
                  <a:extLst>
                    <a:ext uri="{9D8B030D-6E8A-4147-A177-3AD203B41FA5}">
                      <a16:colId xmlns:a16="http://schemas.microsoft.com/office/drawing/2014/main" val="2423654170"/>
                    </a:ext>
                  </a:extLst>
                </a:gridCol>
                <a:gridCol w="1378689">
                  <a:extLst>
                    <a:ext uri="{9D8B030D-6E8A-4147-A177-3AD203B41FA5}">
                      <a16:colId xmlns:a16="http://schemas.microsoft.com/office/drawing/2014/main" val="3943272664"/>
                    </a:ext>
                  </a:extLst>
                </a:gridCol>
                <a:gridCol w="1378689">
                  <a:extLst>
                    <a:ext uri="{9D8B030D-6E8A-4147-A177-3AD203B41FA5}">
                      <a16:colId xmlns:a16="http://schemas.microsoft.com/office/drawing/2014/main" val="4042577568"/>
                    </a:ext>
                  </a:extLst>
                </a:gridCol>
                <a:gridCol w="1373929">
                  <a:extLst>
                    <a:ext uri="{9D8B030D-6E8A-4147-A177-3AD203B41FA5}">
                      <a16:colId xmlns:a16="http://schemas.microsoft.com/office/drawing/2014/main" val="2145262356"/>
                    </a:ext>
                  </a:extLst>
                </a:gridCol>
                <a:gridCol w="1373928">
                  <a:extLst>
                    <a:ext uri="{9D8B030D-6E8A-4147-A177-3AD203B41FA5}">
                      <a16:colId xmlns:a16="http://schemas.microsoft.com/office/drawing/2014/main" val="1929587931"/>
                    </a:ext>
                  </a:extLst>
                </a:gridCol>
                <a:gridCol w="1373929">
                  <a:extLst>
                    <a:ext uri="{9D8B030D-6E8A-4147-A177-3AD203B41FA5}">
                      <a16:colId xmlns:a16="http://schemas.microsoft.com/office/drawing/2014/main" val="1939608647"/>
                    </a:ext>
                  </a:extLst>
                </a:gridCol>
              </a:tblGrid>
              <a:tr h="307149">
                <a:tc>
                  <a:txBody>
                    <a:bodyPr/>
                    <a:lstStyle/>
                    <a:p>
                      <a:r>
                        <a:rPr lang="en-US" sz="1800" b="1" dirty="0">
                          <a:solidFill>
                            <a:schemeClr val="bg1"/>
                          </a:solidFill>
                        </a:rPr>
                        <a:t>Goal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gridSpan="5">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a:t>To improve upon previous methods to crack unknown ‘hard’ passwords.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580148660"/>
                  </a:ext>
                </a:extLst>
              </a:tr>
              <a:tr h="298115">
                <a:tc>
                  <a:txBody>
                    <a:bodyPr/>
                    <a:lstStyle/>
                    <a:p>
                      <a:r>
                        <a:rPr lang="en-US" sz="1800" b="1" dirty="0">
                          <a:solidFill>
                            <a:schemeClr val="bg1"/>
                          </a:solidFill>
                        </a:rPr>
                        <a:t>Hypothesis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gridSpan="5">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If a Large Language Model (LLM) is trained on an existing set of breached plain text passwords, it will then generate a wordlist of novel but highly probable passwords capable of cracking the difficult and uncracked 9-16 character passwords.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966767821"/>
                  </a:ext>
                </a:extLst>
              </a:tr>
              <a:tr h="176159">
                <a:tc rowSpan="4">
                  <a:txBody>
                    <a:bodyPr/>
                    <a:lstStyle/>
                    <a:p>
                      <a:r>
                        <a:rPr lang="en-US" sz="1800" b="1" dirty="0">
                          <a:solidFill>
                            <a:schemeClr val="bg1"/>
                          </a:solidFill>
                        </a:rPr>
                        <a:t>High-Level</a:t>
                      </a:r>
                    </a:p>
                    <a:p>
                      <a:r>
                        <a:rPr lang="en-US" sz="1800" b="1" dirty="0">
                          <a:solidFill>
                            <a:schemeClr val="bg1"/>
                          </a:solidFill>
                        </a:rPr>
                        <a:t>Approach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a:tabLst/>
                        <a:defRPr/>
                      </a:pPr>
                      <a:r>
                        <a:rPr lang="en-US" sz="1050" dirty="0"/>
                        <a:t>Identify a test hash dataset.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2"/>
                        <a:tabLst/>
                        <a:defRPr/>
                      </a:pPr>
                      <a:r>
                        <a:rPr lang="en-US" sz="1050" dirty="0"/>
                        <a:t>Select and gather tools.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3"/>
                        <a:tabLst/>
                        <a:defRPr/>
                      </a:pPr>
                      <a:r>
                        <a:rPr lang="en-US" sz="1050" dirty="0"/>
                        <a:t>Use traditional approach for cracking ‘easy’ passwords.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indent="-228600" algn="l">
                        <a:buClr>
                          <a:srgbClr val="C00000"/>
                        </a:buClr>
                        <a:buFont typeface="+mj-lt"/>
                        <a:buAutoNum type="arabicPeriod" startAt="4"/>
                      </a:pPr>
                      <a:r>
                        <a:rPr lang="en-US" sz="1050" dirty="0"/>
                        <a:t>Leverage LLM to crack ‘hard’ passwords.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28600" marR="0" lvl="0" indent="-228600" algn="l" defTabSz="685800" rtl="0" eaLnBrk="1" fontAlgn="auto" latinLnBrk="0" hangingPunct="1">
                        <a:lnSpc>
                          <a:spcPct val="100000"/>
                        </a:lnSpc>
                        <a:spcBef>
                          <a:spcPts val="0"/>
                        </a:spcBef>
                        <a:spcAft>
                          <a:spcPts val="0"/>
                        </a:spcAft>
                        <a:buClr>
                          <a:srgbClr val="C00000"/>
                        </a:buClr>
                        <a:buSzTx/>
                        <a:buFont typeface="+mj-lt"/>
                        <a:buAutoNum type="arabicPeriod" startAt="5"/>
                        <a:tabLst/>
                        <a:defRPr/>
                      </a:pPr>
                      <a:r>
                        <a:rPr lang="en-US" sz="1100" dirty="0"/>
                        <a:t>Analyze results and present findings.</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176159">
                <a:tc vMerge="1">
                  <a:txBody>
                    <a:bodyPr/>
                    <a:lstStyle/>
                    <a:p>
                      <a:endParaRPr lang="en-US" b="1"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mj-lt"/>
                        <a:buNone/>
                        <a:tabLst/>
                        <a:defRPr/>
                      </a:pPr>
                      <a:r>
                        <a:rPr lang="en-US" sz="1050" dirty="0">
                          <a:solidFill>
                            <a:srgbClr val="C00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
                          <a:srgbClr val="C00000"/>
                        </a:buClr>
                        <a:buSzTx/>
                        <a:buFont typeface="Arial" panose="020B0604020202020204" pitchFamily="34" charset="0"/>
                        <a:buNone/>
                        <a:tabLst/>
                        <a:defRPr/>
                      </a:pPr>
                      <a:r>
                        <a:rPr lang="en-US" sz="1100" dirty="0">
                          <a:solidFill>
                            <a:srgbClr val="C00000"/>
                          </a:solidFill>
                        </a:rPr>
                        <a:t>▼</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17084646"/>
                  </a:ext>
                </a:extLst>
              </a:tr>
              <a:tr h="176159">
                <a:tc vMerge="1">
                  <a:txBody>
                    <a:bodyPr/>
                    <a:lstStyle/>
                    <a:p>
                      <a:endParaRPr lang="en-US" b="1"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Have I Been Pwned Downloader</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Hashcat</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Cracking Rigs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Brute-Force</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Wordlists</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Masks</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Rules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050" dirty="0"/>
                        <a:t>LLM Dictionary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Python</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MS Excel</a:t>
                      </a:r>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r>
                        <a:rPr lang="en-US" sz="1100" dirty="0"/>
                        <a:t>PowerPoint</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469690"/>
                  </a:ext>
                </a:extLst>
              </a:tr>
              <a:tr h="176159">
                <a:tc vMerge="1">
                  <a:txBody>
                    <a:bodyPr/>
                    <a:lstStyle/>
                    <a:p>
                      <a:endParaRPr lang="en-US"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
                          <a:srgbClr val="C00000"/>
                        </a:buClr>
                        <a:buSzTx/>
                        <a:buFont typeface="Arial" panose="020B0604020202020204" pitchFamily="34" charset="0"/>
                        <a:buChar char="•"/>
                        <a:tabLst/>
                        <a:defRPr/>
                      </a:pPr>
                      <a:endParaRPr lang="en-US" sz="1100" dirty="0"/>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77015762"/>
                  </a:ext>
                </a:extLst>
              </a:tr>
            </a:tbl>
          </a:graphicData>
        </a:graphic>
      </p:graphicFrame>
      <p:pic>
        <p:nvPicPr>
          <p:cNvPr id="3074" name="Picture 2" descr="Have I Been Pwned: Check if your email has been compromised in a data breach">
            <a:extLst>
              <a:ext uri="{FF2B5EF4-FFF2-40B4-BE49-F238E27FC236}">
                <a16:creationId xmlns:a16="http://schemas.microsoft.com/office/drawing/2014/main" id="{A4FDA38C-E31A-5589-485F-4FBE33D1A6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18901" y="4079232"/>
            <a:ext cx="742070" cy="742070"/>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912841-03BB-DF04-CAF6-B8FCBCF9C0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5067" y="4751059"/>
            <a:ext cx="969640" cy="297071"/>
          </a:xfrm>
          <a:prstGeom prst="rect">
            <a:avLst/>
          </a:prstGeom>
          <a:ln w="6350">
            <a:solidFill>
              <a:schemeClr val="tx1"/>
            </a:solidFill>
          </a:ln>
          <a:effectLst>
            <a:outerShdw blurRad="50800" dist="38100" dir="8100000" algn="tr" rotWithShape="0">
              <a:prstClr val="black">
                <a:alpha val="40000"/>
              </a:prstClr>
            </a:outerShdw>
          </a:effectLst>
        </p:spPr>
      </p:pic>
      <p:pic>
        <p:nvPicPr>
          <p:cNvPr id="19" name="Picture 4">
            <a:extLst>
              <a:ext uri="{FF2B5EF4-FFF2-40B4-BE49-F238E27FC236}">
                <a16:creationId xmlns:a16="http://schemas.microsoft.com/office/drawing/2014/main" id="{56EC2A25-3010-8A92-34E1-7648E028296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271" t="24723" r="27271" b="29819"/>
          <a:stretch/>
        </p:blipFill>
        <p:spPr bwMode="auto">
          <a:xfrm>
            <a:off x="4591157" y="3965332"/>
            <a:ext cx="865955" cy="484935"/>
          </a:xfrm>
          <a:prstGeom prst="rect">
            <a:avLst/>
          </a:prstGeom>
          <a:ln w="635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AAF8784-70D9-78E8-BA70-B37A7FB059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20771" y="4370381"/>
            <a:ext cx="1049427" cy="368220"/>
          </a:xfrm>
          <a:prstGeom prst="rect">
            <a:avLst/>
          </a:prstGeom>
          <a:ln w="6350">
            <a:solidFill>
              <a:schemeClr val="tx1"/>
            </a:solid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13B72263-CD72-E8CB-A699-92EBB431FAC6}"/>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14400000">
            <a:off x="3483279" y="4079358"/>
            <a:ext cx="547096" cy="981141"/>
          </a:xfrm>
          <a:prstGeom prst="rect">
            <a:avLst/>
          </a:prstGeom>
          <a:effectLst>
            <a:outerShdw blurRad="50800" dist="38100" dir="8100000" algn="tr" rotWithShape="0">
              <a:prstClr val="black">
                <a:alpha val="40000"/>
              </a:prstClr>
            </a:outerShdw>
          </a:effectLst>
        </p:spPr>
      </p:pic>
      <p:pic>
        <p:nvPicPr>
          <p:cNvPr id="23" name="Picture 2" descr="Introduction to Hashcat">
            <a:extLst>
              <a:ext uri="{FF2B5EF4-FFF2-40B4-BE49-F238E27FC236}">
                <a16:creationId xmlns:a16="http://schemas.microsoft.com/office/drawing/2014/main" id="{97964FAE-615B-601D-7A17-8F2A5CA004EB}"/>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3168360" y="3907845"/>
            <a:ext cx="1150088" cy="333859"/>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 descr="ChatGPT Logo PNG With Transparent Background">
            <a:extLst>
              <a:ext uri="{FF2B5EF4-FFF2-40B4-BE49-F238E27FC236}">
                <a16:creationId xmlns:a16="http://schemas.microsoft.com/office/drawing/2014/main" id="{2686D3F1-9C33-32E4-AD7E-E413FD020CE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135918" y="4079232"/>
            <a:ext cx="781661" cy="742070"/>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ython vertical logo - Social media &amp; Logos Icons">
            <a:extLst>
              <a:ext uri="{FF2B5EF4-FFF2-40B4-BE49-F238E27FC236}">
                <a16:creationId xmlns:a16="http://schemas.microsoft.com/office/drawing/2014/main" id="{A49298BC-F297-612F-9491-AAA35527FC7B}"/>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579662" y="4036938"/>
            <a:ext cx="673720" cy="4849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1C98D78-9E21-17F2-A3A1-9F8D6475043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42045" y="4328913"/>
            <a:ext cx="450632" cy="418243"/>
          </a:xfrm>
          <a:prstGeom prst="rect">
            <a:avLst/>
          </a:prstGeom>
        </p:spPr>
      </p:pic>
      <p:pic>
        <p:nvPicPr>
          <p:cNvPr id="27" name="Picture 26">
            <a:extLst>
              <a:ext uri="{FF2B5EF4-FFF2-40B4-BE49-F238E27FC236}">
                <a16:creationId xmlns:a16="http://schemas.microsoft.com/office/drawing/2014/main" id="{91DB2584-C69F-7EC4-C94F-2883D777D17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91206" y="4569109"/>
            <a:ext cx="450632" cy="419088"/>
          </a:xfrm>
          <a:prstGeom prst="rect">
            <a:avLst/>
          </a:prstGeom>
        </p:spPr>
      </p:pic>
    </p:spTree>
    <p:extLst>
      <p:ext uri="{BB962C8B-B14F-4D97-AF65-F5344CB8AC3E}">
        <p14:creationId xmlns:p14="http://schemas.microsoft.com/office/powerpoint/2010/main" val="327447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17</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Identify a test hash dataset.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HaveIBeenPwned.com provides the ideal test dataset because it is clean, contains real passwords as NTLM hashes, and is extremely quick and reliable to download.</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76AFED6F-3662-193F-9872-A2CD0480B8D6}"/>
              </a:ext>
            </a:extLst>
          </p:cNvPr>
          <p:cNvGraphicFramePr>
            <a:graphicFrameLocks noGrp="1"/>
          </p:cNvGraphicFramePr>
          <p:nvPr>
            <p:extLst>
              <p:ext uri="{D42A27DB-BD31-4B8C-83A1-F6EECF244321}">
                <p14:modId xmlns:p14="http://schemas.microsoft.com/office/powerpoint/2010/main" val="2475455624"/>
              </p:ext>
            </p:extLst>
          </p:nvPr>
        </p:nvGraphicFramePr>
        <p:xfrm>
          <a:off x="628650" y="1646821"/>
          <a:ext cx="4228695" cy="3132159"/>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194626">
                  <a:extLst>
                    <a:ext uri="{9D8B030D-6E8A-4147-A177-3AD203B41FA5}">
                      <a16:colId xmlns:a16="http://schemas.microsoft.com/office/drawing/2014/main" val="2423654170"/>
                    </a:ext>
                  </a:extLst>
                </a:gridCol>
                <a:gridCol w="3034069">
                  <a:extLst>
                    <a:ext uri="{9D8B030D-6E8A-4147-A177-3AD203B41FA5}">
                      <a16:colId xmlns:a16="http://schemas.microsoft.com/office/drawing/2014/main" val="3943272664"/>
                    </a:ext>
                  </a:extLst>
                </a:gridCol>
              </a:tblGrid>
              <a:tr h="176159">
                <a:tc>
                  <a:txBody>
                    <a:bodyPr/>
                    <a:lstStyle/>
                    <a:p>
                      <a:pPr algn="ctr"/>
                      <a:endParaRPr 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solidFill>
                            <a:schemeClr val="bg1"/>
                          </a:solidFill>
                        </a:rPr>
                        <a:t>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a:t>Have I Been Pwned (HIBP)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solidFill>
                            <a:schemeClr val="bg1"/>
                          </a:solidFill>
                        </a:rPr>
                        <a:t>Source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50" u="none" strike="noStrike" dirty="0">
                          <a:effectLst/>
                        </a:rPr>
                        <a:t>HIBP dataset rolling dataset of breached password hashes. This dataset is the most comprehensive list of public / non-public data breaches from various sources including the FBI. Included along with the hashes are the associated occurrences across breaches which can be used to create interesting outputs.</a:t>
                      </a:r>
                      <a:endParaRPr lang="en-US" sz="850" b="0" i="1"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298115">
                <a:tc>
                  <a:txBody>
                    <a:bodyPr/>
                    <a:lstStyle/>
                    <a:p>
                      <a:r>
                        <a:rPr lang="en-US" b="1" dirty="0">
                          <a:solidFill>
                            <a:schemeClr val="bg1"/>
                          </a:solidFill>
                        </a:rPr>
                        <a:t>Data Location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https://haveibeenpwned.com/Passwords</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bg1"/>
                          </a:solidFill>
                        </a:rPr>
                        <a:t>Date D/L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1/21/2024</a:t>
                      </a:r>
                      <a:endParaRPr lang="en-US" sz="105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bg1"/>
                          </a:solidFill>
                        </a:rPr>
                        <a:t>File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31.3GB (uncompressed)</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bg1"/>
                          </a:solidFill>
                        </a:rPr>
                        <a:t>Total Hashes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u="none" strike="noStrike" dirty="0">
                          <a:effectLst/>
                        </a:rPr>
                        <a:t>931,855,073</a:t>
                      </a:r>
                      <a:endParaRPr lang="en-US" sz="1050" b="0" i="0" u="none" strike="noStrike" dirty="0">
                        <a:solidFill>
                          <a:srgbClr val="000000"/>
                        </a:solidFill>
                        <a:effectLst/>
                        <a:latin typeface="Open Sans" panose="020B06060305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r h="298115">
                <a:tc>
                  <a:txBody>
                    <a:bodyPr/>
                    <a:lstStyle/>
                    <a:p>
                      <a:r>
                        <a:rPr lang="en-US" b="1" dirty="0">
                          <a:solidFill>
                            <a:schemeClr val="bg1"/>
                          </a:solidFill>
                        </a:rPr>
                        <a:t>Hash Type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NTLM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1933752"/>
                  </a:ext>
                </a:extLst>
              </a:tr>
              <a:tr h="298115">
                <a:tc>
                  <a:txBody>
                    <a:bodyPr/>
                    <a:lstStyle/>
                    <a:p>
                      <a:r>
                        <a:rPr lang="en-US" b="1" dirty="0">
                          <a:solidFill>
                            <a:schemeClr val="bg1"/>
                          </a:solidFill>
                        </a:rPr>
                        <a:t>Format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&lt;NTLM_HASH&gt;:&lt;#_OCCURRANCE&gt;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28929458"/>
                  </a:ext>
                </a:extLst>
              </a:tr>
            </a:tbl>
          </a:graphicData>
        </a:graphic>
      </p:graphicFrame>
      <p:grpSp>
        <p:nvGrpSpPr>
          <p:cNvPr id="11" name="Group 10">
            <a:extLst>
              <a:ext uri="{FF2B5EF4-FFF2-40B4-BE49-F238E27FC236}">
                <a16:creationId xmlns:a16="http://schemas.microsoft.com/office/drawing/2014/main" id="{FF48ED01-CF12-677E-F007-F5A1146FE157}"/>
              </a:ext>
            </a:extLst>
          </p:cNvPr>
          <p:cNvGrpSpPr/>
          <p:nvPr/>
        </p:nvGrpSpPr>
        <p:grpSpPr>
          <a:xfrm>
            <a:off x="5364228" y="1964591"/>
            <a:ext cx="3376282" cy="2951120"/>
            <a:chOff x="5649573" y="1646821"/>
            <a:chExt cx="3376282" cy="2951120"/>
          </a:xfrm>
        </p:grpSpPr>
        <p:pic>
          <p:nvPicPr>
            <p:cNvPr id="1026" name="Picture 2" descr="Products">
              <a:extLst>
                <a:ext uri="{FF2B5EF4-FFF2-40B4-BE49-F238E27FC236}">
                  <a16:creationId xmlns:a16="http://schemas.microsoft.com/office/drawing/2014/main" id="{158275E6-CC24-81F8-4E48-2B500A5C1D6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649573" y="1646821"/>
              <a:ext cx="3376282" cy="2951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F0170A-51D9-E96C-B89C-D7134D2A30A5}"/>
                </a:ext>
              </a:extLst>
            </p:cNvPr>
            <p:cNvSpPr txBox="1"/>
            <p:nvPr/>
          </p:nvSpPr>
          <p:spPr>
            <a:xfrm>
              <a:off x="5953328" y="2323035"/>
              <a:ext cx="2743200" cy="846386"/>
            </a:xfrm>
            <a:prstGeom prst="rect">
              <a:avLst/>
            </a:prstGeom>
            <a:noFill/>
          </p:spPr>
          <p:txBody>
            <a:bodyPr wrap="square">
              <a:spAutoFit/>
            </a:bodyPr>
            <a:lstStyle/>
            <a:p>
              <a:pPr defTabSz="685800">
                <a:defRPr/>
              </a:pPr>
              <a:r>
                <a:rPr lang="en-US" sz="700" b="1" dirty="0">
                  <a:solidFill>
                    <a:srgbClr val="00B050"/>
                  </a:solidFill>
                  <a:latin typeface="Courier New" panose="02070309020205020404" pitchFamily="49" charset="0"/>
                  <a:cs typeface="Courier New" panose="02070309020205020404" pitchFamily="49" charset="0"/>
                </a:rPr>
                <a:t>LINE NUM	DATA</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000000001	00000001F4A473ED6959F04464F91BB5:4</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000000002	000000034C209E9CA85D03512759C405:3</a:t>
              </a:r>
            </a:p>
            <a:p>
              <a:pPr defTabSz="685800">
                <a:defRPr/>
              </a:pPr>
              <a:r>
                <a:rPr lang="en-US" sz="700" b="1" dirty="0">
                  <a:solidFill>
                    <a:srgbClr val="00B050"/>
                  </a:solidFill>
                  <a:latin typeface="Courier New" panose="02070309020205020404" pitchFamily="49" charset="0"/>
                  <a:cs typeface="Courier New" panose="02070309020205020404" pitchFamily="49" charset="0"/>
                </a:rPr>
                <a:t>000000003	0000000CEB20FBC9D76790D7F9E6E22B:1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931855071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FFFFFFF3837D006BB13987E0963C9BF3:1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931855072</a:t>
              </a:r>
              <a:r>
                <a:rPr lang="en-US" sz="700" b="1" u="none" strike="noStrike" dirty="0">
                  <a:solidFill>
                    <a:srgbClr val="00B050"/>
                  </a:solidFill>
                  <a:latin typeface="Courier New" panose="02070309020205020404" pitchFamily="49" charset="0"/>
                  <a:cs typeface="Courier New" panose="02070309020205020404" pitchFamily="49" charset="0"/>
                </a:rPr>
                <a:t>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FFFFFFF439E17F169BBB2216D9C4E4E6:1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700" b="1" u="none" strike="noStrike" dirty="0">
                  <a:solidFill>
                    <a:srgbClr val="00B050"/>
                  </a:solidFill>
                  <a:effectLst/>
                  <a:latin typeface="Courier New" panose="02070309020205020404" pitchFamily="49" charset="0"/>
                  <a:cs typeface="Courier New" panose="02070309020205020404" pitchFamily="49" charset="0"/>
                </a:rPr>
                <a:t>931855073</a:t>
              </a:r>
              <a:r>
                <a:rPr lang="en-US" sz="700" b="1" u="none" strike="noStrike" dirty="0">
                  <a:solidFill>
                    <a:srgbClr val="00B050"/>
                  </a:solidFill>
                  <a:latin typeface="Courier New" panose="02070309020205020404" pitchFamily="49" charset="0"/>
                  <a:cs typeface="Courier New" panose="02070309020205020404" pitchFamily="49" charset="0"/>
                </a:rPr>
                <a:t>	</a:t>
              </a:r>
              <a:r>
                <a:rPr lang="en-US" sz="700" b="1" kern="1200" dirty="0">
                  <a:solidFill>
                    <a:srgbClr val="00B050"/>
                  </a:solidFill>
                  <a:effectLst/>
                  <a:latin typeface="Courier New" panose="02070309020205020404" pitchFamily="49" charset="0"/>
                  <a:ea typeface="+mn-ea"/>
                  <a:cs typeface="Courier New" panose="02070309020205020404" pitchFamily="49" charset="0"/>
                </a:rPr>
                <a:t>FFFFFFF89C38368724B98C4016622476:4</a:t>
              </a:r>
            </a:p>
          </p:txBody>
        </p:sp>
        <p:sp>
          <p:nvSpPr>
            <p:cNvPr id="9" name="TextBox 8">
              <a:extLst>
                <a:ext uri="{FF2B5EF4-FFF2-40B4-BE49-F238E27FC236}">
                  <a16:creationId xmlns:a16="http://schemas.microsoft.com/office/drawing/2014/main" id="{67E12AC6-B4AE-A470-404A-8DB7E47F9199}"/>
                </a:ext>
              </a:extLst>
            </p:cNvPr>
            <p:cNvSpPr txBox="1"/>
            <p:nvPr/>
          </p:nvSpPr>
          <p:spPr>
            <a:xfrm>
              <a:off x="5953328" y="1767606"/>
              <a:ext cx="2743200" cy="461665"/>
            </a:xfrm>
            <a:prstGeom prst="rect">
              <a:avLst/>
            </a:prstGeom>
            <a:noFill/>
          </p:spPr>
          <p:txBody>
            <a:bodyPr wrap="square">
              <a:spAutoFit/>
            </a:bodyPr>
            <a:lstStyle/>
            <a:p>
              <a:r>
                <a:rPr lang="en-US" sz="800" b="1" dirty="0">
                  <a:solidFill>
                    <a:srgbClr val="FF0000"/>
                  </a:solidFill>
                  <a:latin typeface="Courier New" panose="02070309020205020404" pitchFamily="49" charset="0"/>
                  <a:cs typeface="Courier New" panose="02070309020205020404" pitchFamily="49" charset="0"/>
                </a:rPr>
                <a:t>root@kali:~# cat titles.txt &amp;&amp; head -n 3 \ ./pwnedpasswords_ntlm.txt &amp;&amp; tail -n 3 \ ./pwnedpasswords_ntlm.txt</a:t>
              </a:r>
              <a:endParaRPr lang="en-US" sz="800" b="1" kern="1200" dirty="0">
                <a:solidFill>
                  <a:srgbClr val="FF0000"/>
                </a:solidFill>
                <a:effectLst/>
                <a:latin typeface="Courier New" panose="02070309020205020404" pitchFamily="49" charset="0"/>
                <a:ea typeface="+mn-ea"/>
                <a:cs typeface="Courier New" panose="02070309020205020404" pitchFamily="49" charset="0"/>
              </a:endParaRPr>
            </a:p>
          </p:txBody>
        </p:sp>
        <p:sp>
          <p:nvSpPr>
            <p:cNvPr id="10" name="TextBox 9">
              <a:extLst>
                <a:ext uri="{FF2B5EF4-FFF2-40B4-BE49-F238E27FC236}">
                  <a16:creationId xmlns:a16="http://schemas.microsoft.com/office/drawing/2014/main" id="{9C733100-75AD-FA31-9685-A3048991C147}"/>
                </a:ext>
              </a:extLst>
            </p:cNvPr>
            <p:cNvSpPr txBox="1"/>
            <p:nvPr/>
          </p:nvSpPr>
          <p:spPr>
            <a:xfrm>
              <a:off x="5953328" y="3228263"/>
              <a:ext cx="2743200" cy="215444"/>
            </a:xfrm>
            <a:prstGeom prst="rect">
              <a:avLst/>
            </a:prstGeom>
            <a:noFill/>
          </p:spPr>
          <p:txBody>
            <a:bodyPr wrap="square">
              <a:spAutoFit/>
            </a:bodyPr>
            <a:lstStyle/>
            <a:p>
              <a:r>
                <a:rPr lang="en-US" sz="800" b="1" dirty="0">
                  <a:solidFill>
                    <a:srgbClr val="FF0000"/>
                  </a:solidFill>
                  <a:latin typeface="Courier New" panose="02070309020205020404" pitchFamily="49" charset="0"/>
                  <a:cs typeface="Courier New" panose="02070309020205020404" pitchFamily="49" charset="0"/>
                </a:rPr>
                <a:t>root@kali:~# </a:t>
              </a:r>
              <a:endParaRPr lang="en-US" sz="800" b="1" kern="1200" dirty="0">
                <a:solidFill>
                  <a:srgbClr val="FF0000"/>
                </a:solidFill>
                <a:effectLst/>
                <a:latin typeface="Courier New" panose="02070309020205020404" pitchFamily="49" charset="0"/>
                <a:ea typeface="+mn-ea"/>
                <a:cs typeface="Courier New" panose="02070309020205020404" pitchFamily="49" charset="0"/>
              </a:endParaRPr>
            </a:p>
          </p:txBody>
        </p:sp>
      </p:grpSp>
      <p:sp>
        <p:nvSpPr>
          <p:cNvPr id="12" name="TextBox 11">
            <a:extLst>
              <a:ext uri="{FF2B5EF4-FFF2-40B4-BE49-F238E27FC236}">
                <a16:creationId xmlns:a16="http://schemas.microsoft.com/office/drawing/2014/main" id="{96A273C9-70C8-8C21-5487-1C2BF79A070C}"/>
              </a:ext>
            </a:extLst>
          </p:cNvPr>
          <p:cNvSpPr txBox="1"/>
          <p:nvPr/>
        </p:nvSpPr>
        <p:spPr>
          <a:xfrm>
            <a:off x="5949061" y="1506128"/>
            <a:ext cx="2181045" cy="369332"/>
          </a:xfrm>
          <a:prstGeom prst="rect">
            <a:avLst/>
          </a:prstGeom>
          <a:noFill/>
        </p:spPr>
        <p:txBody>
          <a:bodyPr wrap="none" rtlCol="0" anchor="ctr">
            <a:spAutoFit/>
          </a:bodyPr>
          <a:lstStyle/>
          <a:p>
            <a:pPr algn="ctr"/>
            <a:r>
              <a:rPr lang="en-US" b="1" dirty="0">
                <a:solidFill>
                  <a:srgbClr val="C00000"/>
                </a:solidFill>
                <a:latin typeface=""/>
              </a:rPr>
              <a:t>HIBP Sample Data</a:t>
            </a:r>
          </a:p>
        </p:txBody>
      </p:sp>
    </p:spTree>
    <p:extLst>
      <p:ext uri="{BB962C8B-B14F-4D97-AF65-F5344CB8AC3E}">
        <p14:creationId xmlns:p14="http://schemas.microsoft.com/office/powerpoint/2010/main" val="1018366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18</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Select and gather [</a:t>
            </a:r>
            <a:r>
              <a:rPr lang="en-US" sz="2400" dirty="0">
                <a:solidFill>
                  <a:srgbClr val="C00000"/>
                </a:solidFill>
                <a:effectLst>
                  <a:glow rad="101600">
                    <a:schemeClr val="bg1">
                      <a:alpha val="60000"/>
                    </a:schemeClr>
                  </a:glow>
                </a:effectLst>
              </a:rPr>
              <a:t>software</a:t>
            </a:r>
            <a:r>
              <a:rPr lang="en-US" sz="2400" b="1" dirty="0">
                <a:effectLst>
                  <a:glow rad="101600">
                    <a:schemeClr val="bg1">
                      <a:alpha val="60000"/>
                    </a:schemeClr>
                  </a:glow>
                </a:effectLst>
              </a:rPr>
              <a:t>] tools.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tools &amp; resources which underpin the research are listed below.</a:t>
            </a:r>
            <a:endParaRPr lang="en-US" sz="1600" dirty="0">
              <a:effectLst>
                <a:glow rad="101600">
                  <a:schemeClr val="bg1">
                    <a:alpha val="60000"/>
                  </a:schemeClr>
                </a:glow>
              </a:effectLst>
            </a:endParaRPr>
          </a:p>
        </p:txBody>
      </p:sp>
      <p:graphicFrame>
        <p:nvGraphicFramePr>
          <p:cNvPr id="6" name="Table 5">
            <a:extLst>
              <a:ext uri="{FF2B5EF4-FFF2-40B4-BE49-F238E27FC236}">
                <a16:creationId xmlns:a16="http://schemas.microsoft.com/office/drawing/2014/main" id="{C9F399C7-4B17-DED2-19A4-1E1E6CB1A09A}"/>
              </a:ext>
            </a:extLst>
          </p:cNvPr>
          <p:cNvGraphicFramePr>
            <a:graphicFrameLocks noGrp="1"/>
          </p:cNvGraphicFramePr>
          <p:nvPr>
            <p:extLst>
              <p:ext uri="{D42A27DB-BD31-4B8C-83A1-F6EECF244321}">
                <p14:modId xmlns:p14="http://schemas.microsoft.com/office/powerpoint/2010/main" val="2290565575"/>
              </p:ext>
            </p:extLst>
          </p:nvPr>
        </p:nvGraphicFramePr>
        <p:xfrm>
          <a:off x="322952" y="1913679"/>
          <a:ext cx="8498096" cy="317754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82331">
                  <a:extLst>
                    <a:ext uri="{9D8B030D-6E8A-4147-A177-3AD203B41FA5}">
                      <a16:colId xmlns:a16="http://schemas.microsoft.com/office/drawing/2014/main" val="2423654170"/>
                    </a:ext>
                  </a:extLst>
                </a:gridCol>
                <a:gridCol w="3078664">
                  <a:extLst>
                    <a:ext uri="{9D8B030D-6E8A-4147-A177-3AD203B41FA5}">
                      <a16:colId xmlns:a16="http://schemas.microsoft.com/office/drawing/2014/main" val="3943272664"/>
                    </a:ext>
                  </a:extLst>
                </a:gridCol>
                <a:gridCol w="4037101">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Tool /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Link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Hashcat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https://hashcat.net/hashcat</a:t>
                      </a:r>
                    </a:p>
                    <a:p>
                      <a:pPr marL="171450" indent="-171450">
                        <a:buFont typeface="Arial" panose="020B0604020202020204" pitchFamily="34" charset="0"/>
                        <a:buChar char="•"/>
                      </a:pPr>
                      <a:r>
                        <a:rPr lang="en-US" sz="700" dirty="0"/>
                        <a:t>https://hashcat.net/wiki</a:t>
                      </a:r>
                    </a:p>
                    <a:p>
                      <a:pPr marL="171450" indent="-171450">
                        <a:buFont typeface="Arial" panose="020B0604020202020204" pitchFamily="34" charset="0"/>
                        <a:buChar char="•"/>
                      </a:pPr>
                      <a:r>
                        <a:rPr lang="en-US" sz="700" dirty="0"/>
                        <a:t>https://hashcat.net/wiki/doku.php?id=frequently_asked_questions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The best resource for Hashcat related information is the Hashcat Wiki and FAQ. I recommend reading the both from beginning to end. Hashcat also has verbose errors, if you see an error don’t ignore it, resolve 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t>Rules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https://in.security/2023/01/10/oneruletorulethemstill-new-and-improved</a:t>
                      </a:r>
                    </a:p>
                    <a:p>
                      <a:pPr marL="171450" indent="-171450">
                        <a:buFont typeface="Arial" panose="020B0604020202020204" pitchFamily="34" charset="0"/>
                        <a:buChar char="•"/>
                      </a:pPr>
                      <a:r>
                        <a:rPr lang="en-US" sz="700" dirty="0"/>
                        <a:t>https://github.com/stealthsploit/OneRuleToRuleThemStill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An improved version of the very popular “OneRuleToRuleThemAll” with improved performance and without any reduction in efficiency.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Masks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https://github.com/sean-t-smith/Efficient_Corporate_Masks/</a:t>
                      </a:r>
                      <a:br>
                        <a:rPr lang="en-US" sz="700" dirty="0"/>
                      </a:br>
                      <a:r>
                        <a:rPr lang="en-US" sz="700" dirty="0"/>
                        <a:t>raw/master/hcmask_Generator_9000.xlsx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A personal project which contains a sortable filterable list of prioritized Hashcat masks. Use this to generate .hcmask files to perform targeted mask attacks.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Wordlists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https://weakpass.com</a:t>
                      </a:r>
                    </a:p>
                    <a:p>
                      <a:pPr marL="171450" indent="-171450">
                        <a:buFont typeface="Arial" panose="020B0604020202020204" pitchFamily="34" charset="0"/>
                        <a:buChar char="•"/>
                      </a:pPr>
                      <a:r>
                        <a:rPr lang="en-US" sz="700" dirty="0"/>
                        <a:t>https://weakpass.com/all-in-one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This site is the best repository for high-quality wordlists. The wordlists used in my research are: Top304, brockyou, hk_hlm_founds, hashkiller-dict, HashesOrg, weakpass_3, All-in-One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298115">
                <a:tc>
                  <a:txBody>
                    <a:bodyPr/>
                    <a:lstStyle/>
                    <a:p>
                      <a:r>
                        <a:rPr lang="en-US" b="1" dirty="0"/>
                        <a:t>LLM 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a:t>https://arxiv.org/abs/2306.01545</a:t>
                      </a:r>
                    </a:p>
                    <a:p>
                      <a:pPr marL="171450" indent="-171450">
                        <a:buFont typeface="Arial" panose="020B0604020202020204" pitchFamily="34" charset="0"/>
                        <a:buChar char="•"/>
                      </a:pPr>
                      <a:r>
                        <a:rPr lang="en-US" sz="700" dirty="0"/>
                        <a:t>https://huggingface.co/javirandor/passgpt-10characters</a:t>
                      </a:r>
                    </a:p>
                    <a:p>
                      <a:pPr marL="171450" indent="-171450">
                        <a:buFont typeface="Arial" panose="020B0604020202020204" pitchFamily="34" charset="0"/>
                        <a:buChar char="•"/>
                      </a:pPr>
                      <a:r>
                        <a:rPr lang="en-US" sz="700" dirty="0"/>
                        <a:t>https://huggingface.co/javirandor/passgpt-16characters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PassGPT is a causal language model trained on password leaks. It was first introduced in this paper (https://arxiv.org/abs/2306.01545). This version of the model was trained on passwords from the RockYou leak, after filtering those that were at most 16 characters long.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6736451"/>
                  </a:ext>
                </a:extLst>
              </a:tr>
              <a:tr h="298115">
                <a:tc>
                  <a:txBody>
                    <a:bodyPr/>
                    <a:lstStyle/>
                    <a:p>
                      <a:r>
                        <a:rPr lang="en-US" b="1" dirty="0"/>
                        <a:t>ChatGPT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US" sz="700" dirty="0"/>
                        <a:t>https://chat.openai.com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Manipulating large datasets requires specialized knowledge of specific tools: PowerShell, Python, sed/awk… but as you know ChatGPT can help with pretty much anything.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3429347"/>
                  </a:ext>
                </a:extLst>
              </a:tr>
            </a:tbl>
          </a:graphicData>
        </a:graphic>
      </p:graphicFrame>
      <p:grpSp>
        <p:nvGrpSpPr>
          <p:cNvPr id="16" name="Group 15">
            <a:extLst>
              <a:ext uri="{FF2B5EF4-FFF2-40B4-BE49-F238E27FC236}">
                <a16:creationId xmlns:a16="http://schemas.microsoft.com/office/drawing/2014/main" id="{298650A2-3574-AF8D-9148-4804F0F4433F}"/>
              </a:ext>
            </a:extLst>
          </p:cNvPr>
          <p:cNvGrpSpPr/>
          <p:nvPr/>
        </p:nvGrpSpPr>
        <p:grpSpPr>
          <a:xfrm>
            <a:off x="6494372" y="86678"/>
            <a:ext cx="2558416" cy="1621110"/>
            <a:chOff x="6494372" y="86678"/>
            <a:chExt cx="2558416" cy="1621110"/>
          </a:xfrm>
        </p:grpSpPr>
        <p:pic>
          <p:nvPicPr>
            <p:cNvPr id="8" name="Picture 7">
              <a:extLst>
                <a:ext uri="{FF2B5EF4-FFF2-40B4-BE49-F238E27FC236}">
                  <a16:creationId xmlns:a16="http://schemas.microsoft.com/office/drawing/2014/main" id="{3BCE039E-4936-0594-4571-3677677C85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71672" y="470772"/>
              <a:ext cx="1475347" cy="517666"/>
            </a:xfrm>
            <a:prstGeom prst="rect">
              <a:avLst/>
            </a:prstGeom>
            <a:ln w="6350">
              <a:solidFill>
                <a:schemeClr val="tx1"/>
              </a:solidFill>
            </a:ln>
            <a:effectLst>
              <a:outerShdw blurRad="50800" dist="38100" dir="8100000" algn="tr" rotWithShape="0">
                <a:prstClr val="black">
                  <a:alpha val="40000"/>
                </a:prstClr>
              </a:outerShdw>
            </a:effectLst>
          </p:spPr>
        </p:pic>
        <p:pic>
          <p:nvPicPr>
            <p:cNvPr id="10" name="Picture 2" descr="Introduction to Hashcat">
              <a:extLst>
                <a:ext uri="{FF2B5EF4-FFF2-40B4-BE49-F238E27FC236}">
                  <a16:creationId xmlns:a16="http://schemas.microsoft.com/office/drawing/2014/main" id="{3FE86939-989D-E025-2177-0ABAABA865E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82749" y="86678"/>
              <a:ext cx="1150088" cy="333859"/>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E2F27FC-AD8D-2024-B52F-17B7FD228A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5684" y="972957"/>
              <a:ext cx="1689666" cy="517667"/>
            </a:xfrm>
            <a:prstGeom prst="rect">
              <a:avLst/>
            </a:prstGeom>
            <a:ln w="6350">
              <a:solidFill>
                <a:schemeClr val="tx1"/>
              </a:solidFill>
            </a:ln>
            <a:effectLst>
              <a:outerShdw blurRad="50800" dist="38100" dir="8100000" algn="tr" rotWithShape="0">
                <a:prstClr val="black">
                  <a:alpha val="40000"/>
                </a:prstClr>
              </a:outerShdw>
            </a:effectLst>
          </p:spPr>
        </p:pic>
        <p:pic>
          <p:nvPicPr>
            <p:cNvPr id="13" name="Picture 4">
              <a:extLst>
                <a:ext uri="{FF2B5EF4-FFF2-40B4-BE49-F238E27FC236}">
                  <a16:creationId xmlns:a16="http://schemas.microsoft.com/office/drawing/2014/main" id="{6EE74C89-D50A-007E-0101-66A16708380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27271" t="24723" r="27271" b="29819"/>
            <a:stretch/>
          </p:blipFill>
          <p:spPr bwMode="auto">
            <a:xfrm>
              <a:off x="8186833" y="1222853"/>
              <a:ext cx="865955" cy="484935"/>
            </a:xfrm>
            <a:prstGeom prst="rect">
              <a:avLst/>
            </a:prstGeom>
            <a:ln w="635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AD92EA-7172-3FAE-269C-2BA512066ACF}"/>
                </a:ext>
              </a:extLst>
            </p:cNvPr>
            <p:cNvGrpSpPr/>
            <p:nvPr/>
          </p:nvGrpSpPr>
          <p:grpSpPr>
            <a:xfrm>
              <a:off x="6494372" y="275516"/>
              <a:ext cx="1239929" cy="363098"/>
              <a:chOff x="5869381" y="340595"/>
              <a:chExt cx="1239929" cy="363098"/>
            </a:xfrm>
          </p:grpSpPr>
          <p:pic>
            <p:nvPicPr>
              <p:cNvPr id="11" name="Picture 2" descr="ChatGPT Logo PNG With Transparent Background">
                <a:extLst>
                  <a:ext uri="{FF2B5EF4-FFF2-40B4-BE49-F238E27FC236}">
                    <a16:creationId xmlns:a16="http://schemas.microsoft.com/office/drawing/2014/main" id="{3211275B-7D05-0700-5973-E5AF7639AAF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726840" y="340595"/>
                <a:ext cx="382470" cy="363098"/>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ChatGPT Logo PNG With Transparent Background">
                <a:extLst>
                  <a:ext uri="{FF2B5EF4-FFF2-40B4-BE49-F238E27FC236}">
                    <a16:creationId xmlns:a16="http://schemas.microsoft.com/office/drawing/2014/main" id="{237087AE-E33A-0738-A38A-0774CFAFAC1E}"/>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869381" y="340595"/>
                <a:ext cx="809011" cy="363098"/>
              </a:xfrm>
              <a:prstGeom prst="rect">
                <a:avLst/>
              </a:prstGeom>
              <a:ln w="635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6212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19</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Select and gather [</a:t>
            </a:r>
            <a:r>
              <a:rPr lang="en-US" sz="2400" dirty="0">
                <a:solidFill>
                  <a:srgbClr val="C00000"/>
                </a:solidFill>
                <a:effectLst>
                  <a:glow rad="101600">
                    <a:schemeClr val="bg1">
                      <a:alpha val="60000"/>
                    </a:schemeClr>
                  </a:glow>
                </a:effectLst>
              </a:rPr>
              <a:t>hardware</a:t>
            </a:r>
            <a:r>
              <a:rPr lang="en-US" sz="2400" b="1" dirty="0">
                <a:effectLst>
                  <a:glow rad="101600">
                    <a:schemeClr val="bg1">
                      <a:alpha val="60000"/>
                    </a:schemeClr>
                  </a:glow>
                </a:effectLst>
              </a:rPr>
              <a:t>] tools.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tools &amp; resources which underpin the research are listed below.</a:t>
            </a:r>
            <a:endParaRPr lang="en-US" sz="1600" dirty="0">
              <a:effectLst>
                <a:glow rad="101600">
                  <a:schemeClr val="bg1">
                    <a:alpha val="60000"/>
                  </a:schemeClr>
                </a:glow>
              </a:effectLst>
            </a:endParaRPr>
          </a:p>
        </p:txBody>
      </p:sp>
      <p:graphicFrame>
        <p:nvGraphicFramePr>
          <p:cNvPr id="7" name="Table 6">
            <a:extLst>
              <a:ext uri="{FF2B5EF4-FFF2-40B4-BE49-F238E27FC236}">
                <a16:creationId xmlns:a16="http://schemas.microsoft.com/office/drawing/2014/main" id="{065018B0-6D7E-6672-40A0-4346C99C3D8A}"/>
              </a:ext>
            </a:extLst>
          </p:cNvPr>
          <p:cNvGraphicFramePr>
            <a:graphicFrameLocks noGrp="1"/>
          </p:cNvGraphicFramePr>
          <p:nvPr>
            <p:extLst>
              <p:ext uri="{D42A27DB-BD31-4B8C-83A1-F6EECF244321}">
                <p14:modId xmlns:p14="http://schemas.microsoft.com/office/powerpoint/2010/main" val="1564484498"/>
              </p:ext>
            </p:extLst>
          </p:nvPr>
        </p:nvGraphicFramePr>
        <p:xfrm>
          <a:off x="107563"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Framework 13 (AMD)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0000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Framework Laptop 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Ryzen 7840U, 8-Core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64GB DDR5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4TB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eGPU Case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Razer Core X Chroma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447423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4090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graphicFrame>
        <p:nvGraphicFramePr>
          <p:cNvPr id="9" name="Table 8">
            <a:extLst>
              <a:ext uri="{FF2B5EF4-FFF2-40B4-BE49-F238E27FC236}">
                <a16:creationId xmlns:a16="http://schemas.microsoft.com/office/drawing/2014/main" id="{F8F84AE2-2007-84FF-B2E2-E7C878DC5DEC}"/>
              </a:ext>
            </a:extLst>
          </p:cNvPr>
          <p:cNvGraphicFramePr>
            <a:graphicFrameLocks noGrp="1"/>
          </p:cNvGraphicFramePr>
          <p:nvPr>
            <p:extLst>
              <p:ext uri="{D42A27DB-BD31-4B8C-83A1-F6EECF244321}">
                <p14:modId xmlns:p14="http://schemas.microsoft.com/office/powerpoint/2010/main" val="2413274448"/>
              </p:ext>
            </p:extLst>
          </p:nvPr>
        </p:nvGraphicFramePr>
        <p:xfrm>
          <a:off x="3117056"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tx1"/>
                          </a:solidFill>
                          <a:latin typeface="Calibri" panose="020F0502020204030204" pitchFamily="34" charset="0"/>
                          <a:cs typeface="Calibri" panose="020F0502020204030204" pitchFamily="34" charset="0"/>
                        </a:rPr>
                        <a:t>NUC Hades Canyon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BFBFBF"/>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074275960"/>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NUC8i7HVK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b="0" i="0" kern="1200" dirty="0">
                          <a:solidFill>
                            <a:schemeClr val="tx1"/>
                          </a:solidFill>
                          <a:effectLst/>
                          <a:latin typeface="+mn-lt"/>
                          <a:ea typeface="+mn-ea"/>
                          <a:cs typeface="+mn-cs"/>
                        </a:rPr>
                        <a:t>Intel i7-8809G 4-Core</a:t>
                      </a:r>
                      <a:endParaRPr lang="en-US" sz="1350" dirty="0">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47056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64GB DDR4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512GB NVME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eGPU Case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Razer Core 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7540863"/>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3080TI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graphicFrame>
        <p:nvGraphicFramePr>
          <p:cNvPr id="17" name="Table 16">
            <a:extLst>
              <a:ext uri="{FF2B5EF4-FFF2-40B4-BE49-F238E27FC236}">
                <a16:creationId xmlns:a16="http://schemas.microsoft.com/office/drawing/2014/main" id="{0F91EFFD-0229-3E2D-BF2A-A3155E3F123B}"/>
              </a:ext>
            </a:extLst>
          </p:cNvPr>
          <p:cNvGraphicFramePr>
            <a:graphicFrameLocks noGrp="1"/>
          </p:cNvGraphicFramePr>
          <p:nvPr>
            <p:extLst>
              <p:ext uri="{D42A27DB-BD31-4B8C-83A1-F6EECF244321}">
                <p14:modId xmlns:p14="http://schemas.microsoft.com/office/powerpoint/2010/main" val="2908731612"/>
              </p:ext>
            </p:extLst>
          </p:nvPr>
        </p:nvGraphicFramePr>
        <p:xfrm>
          <a:off x="6126549" y="1292175"/>
          <a:ext cx="2909888" cy="2384920"/>
        </p:xfrm>
        <a:graphic>
          <a:graphicData uri="http://schemas.openxmlformats.org/drawingml/2006/table">
            <a:tbl>
              <a:tblPr firstRow="1" bandRow="1">
                <a:effectLst/>
                <a:tableStyleId>{2D5ABB26-0587-4C30-8999-92F81FD0307C}</a:tableStyleId>
              </a:tblPr>
              <a:tblGrid>
                <a:gridCol w="1194626">
                  <a:extLst>
                    <a:ext uri="{9D8B030D-6E8A-4147-A177-3AD203B41FA5}">
                      <a16:colId xmlns:a16="http://schemas.microsoft.com/office/drawing/2014/main" val="2423654170"/>
                    </a:ext>
                  </a:extLst>
                </a:gridCol>
                <a:gridCol w="1715262">
                  <a:extLst>
                    <a:ext uri="{9D8B030D-6E8A-4147-A177-3AD203B41FA5}">
                      <a16:colId xmlns:a16="http://schemas.microsoft.com/office/drawing/2014/main" val="3943272664"/>
                    </a:ext>
                  </a:extLst>
                </a:gridCol>
              </a:tblGrid>
              <a:tr h="298115">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Octominer x12 Ultra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206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876443783"/>
                  </a:ext>
                </a:extLst>
              </a:tr>
              <a:tr h="298115">
                <a:tc>
                  <a:txBody>
                    <a:bodyPr/>
                    <a:lstStyle/>
                    <a:p>
                      <a:pPr algn="ctr"/>
                      <a:r>
                        <a:rPr lang="en-US" sz="1350" b="1" i="0" dirty="0">
                          <a:solidFill>
                            <a:schemeClr val="bg1"/>
                          </a:solidFill>
                          <a:latin typeface="Calibri" panose="020F0502020204030204" pitchFamily="34" charset="0"/>
                          <a:cs typeface="Calibri" panose="020F0502020204030204" pitchFamily="34" charset="0"/>
                        </a:rPr>
                        <a:t>Laptop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350" b="1" i="0" u="none" strike="noStrike" dirty="0">
                          <a:solidFill>
                            <a:schemeClr val="bg1"/>
                          </a:solidFill>
                          <a:effectLst/>
                          <a:latin typeface="Calibri" panose="020F0502020204030204" pitchFamily="34" charset="0"/>
                          <a:cs typeface="Calibri" panose="020F0502020204030204" pitchFamily="34" charset="0"/>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2966767821"/>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cs typeface="Calibri" panose="020F0502020204030204" pitchFamily="34" charset="0"/>
                        </a:rPr>
                        <a:t>MinerDude X12 XTREME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Processor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dirty="0"/>
                        <a:t>Intel i7-7700T, </a:t>
                      </a:r>
                      <a:r>
                        <a:rPr lang="en-US" sz="1350" b="0" i="0" kern="1200" dirty="0">
                          <a:solidFill>
                            <a:schemeClr val="tx1"/>
                          </a:solidFill>
                          <a:effectLst/>
                          <a:latin typeface="+mn-lt"/>
                          <a:ea typeface="+mn-ea"/>
                          <a:cs typeface="+mn-cs"/>
                        </a:rPr>
                        <a:t>4-Core</a:t>
                      </a:r>
                      <a:endParaRPr lang="en-US" sz="1350" b="0" dirty="0">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470566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32GB DDR3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SSD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4TB SATA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9427196"/>
                  </a:ext>
                </a:extLst>
              </a:tr>
              <a:tr h="29811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GPU 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RTX 3080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602629"/>
                  </a:ext>
                </a:extLst>
              </a:tr>
              <a:tr h="298115">
                <a:tc>
                  <a:txBody>
                    <a:bodyPr/>
                    <a:lstStyle/>
                    <a:p>
                      <a:r>
                        <a:rPr lang="en-US" b="1" dirty="0">
                          <a:solidFill>
                            <a:schemeClr val="tx1"/>
                          </a:solidFill>
                          <a:latin typeface="Calibri" panose="020F0502020204030204" pitchFamily="34" charset="0"/>
                          <a:cs typeface="Calibri" panose="020F0502020204030204" pitchFamily="34" charset="0"/>
                        </a:rPr>
                        <a:t>GPU 2,3,4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3x GTX 1080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4674390"/>
                  </a:ext>
                </a:extLst>
              </a:tr>
            </a:tbl>
          </a:graphicData>
        </a:graphic>
      </p:graphicFrame>
      <p:sp>
        <p:nvSpPr>
          <p:cNvPr id="18" name="Triangle 17">
            <a:extLst>
              <a:ext uri="{FF2B5EF4-FFF2-40B4-BE49-F238E27FC236}">
                <a16:creationId xmlns:a16="http://schemas.microsoft.com/office/drawing/2014/main" id="{ABDA3186-32AD-0E63-01BA-444A430814E7}"/>
              </a:ext>
            </a:extLst>
          </p:cNvPr>
          <p:cNvSpPr/>
          <p:nvPr/>
        </p:nvSpPr>
        <p:spPr>
          <a:xfrm rot="10800000">
            <a:off x="1032155" y="3721515"/>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B1B64E5D-BF88-8DAA-2B27-F33D3DA30E14}"/>
              </a:ext>
            </a:extLst>
          </p:cNvPr>
          <p:cNvSpPr/>
          <p:nvPr/>
        </p:nvSpPr>
        <p:spPr>
          <a:xfrm rot="10800000">
            <a:off x="4041648" y="3721516"/>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451F433E-D374-C06B-F8CA-4C5B9C30E519}"/>
              </a:ext>
            </a:extLst>
          </p:cNvPr>
          <p:cNvSpPr/>
          <p:nvPr/>
        </p:nvSpPr>
        <p:spPr>
          <a:xfrm rot="10800000">
            <a:off x="7051140" y="3721516"/>
            <a:ext cx="1060704" cy="218078"/>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AAFC0C9-ADBA-6AC9-3490-EF79D32CF34B}"/>
              </a:ext>
            </a:extLst>
          </p:cNvPr>
          <p:cNvGrpSpPr/>
          <p:nvPr/>
        </p:nvGrpSpPr>
        <p:grpSpPr>
          <a:xfrm>
            <a:off x="64550" y="4170256"/>
            <a:ext cx="1497957" cy="1304778"/>
            <a:chOff x="64550" y="4144316"/>
            <a:chExt cx="1497957" cy="1304778"/>
          </a:xfrm>
          <a:effectLst>
            <a:outerShdw blurRad="50800" dist="38100" dir="8100000" algn="tr" rotWithShape="0">
              <a:prstClr val="black">
                <a:alpha val="40000"/>
              </a:prstClr>
            </a:outerShdw>
          </a:effectLst>
        </p:grpSpPr>
        <p:pic>
          <p:nvPicPr>
            <p:cNvPr id="2050" name="Picture 2" descr="Framework Laptop 13 Prebuilt (Base)">
              <a:extLst>
                <a:ext uri="{FF2B5EF4-FFF2-40B4-BE49-F238E27FC236}">
                  <a16:creationId xmlns:a16="http://schemas.microsoft.com/office/drawing/2014/main" id="{D5198D59-9187-627D-7FF9-D245B0DBE8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550" y="4144316"/>
              <a:ext cx="1497957" cy="1304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amework Laptop 13 DIY Edition (AMD Ryzen™ 7040 Series) - Zephyr Project">
              <a:extLst>
                <a:ext uri="{FF2B5EF4-FFF2-40B4-BE49-F238E27FC236}">
                  <a16:creationId xmlns:a16="http://schemas.microsoft.com/office/drawing/2014/main" id="{C82D259D-0440-B770-F703-D918F514A18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910" y="4539574"/>
              <a:ext cx="969236" cy="12418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The Best External GPU Enclosures in 2023">
            <a:extLst>
              <a:ext uri="{FF2B5EF4-FFF2-40B4-BE49-F238E27FC236}">
                <a16:creationId xmlns:a16="http://schemas.microsoft.com/office/drawing/2014/main" id="{24F64112-CC54-DB19-836C-FD803C35F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7763" y="4249836"/>
            <a:ext cx="1219605" cy="121960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Razer Core X | RC21-01310 Support &amp; FAQs">
            <a:extLst>
              <a:ext uri="{FF2B5EF4-FFF2-40B4-BE49-F238E27FC236}">
                <a16:creationId xmlns:a16="http://schemas.microsoft.com/office/drawing/2014/main" id="{3BD1A3DC-FEFB-E63A-0201-2AEB9FF2D30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675671" y="4181742"/>
            <a:ext cx="1355792" cy="135579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Intel NUC">
            <a:extLst>
              <a:ext uri="{FF2B5EF4-FFF2-40B4-BE49-F238E27FC236}">
                <a16:creationId xmlns:a16="http://schemas.microsoft.com/office/drawing/2014/main" id="{3BEC6B85-1511-D73A-D531-94B5C8051B3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17330" y="4255718"/>
            <a:ext cx="1511805" cy="113385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6D18A97-A9D3-9335-1875-96D02D6856E6}"/>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1819" b="98141" l="2101" r="95580">
                        <a14:foregroundMark x1="26884" y1="89572" x2="61522" y2="94826"/>
                        <a14:foregroundMark x1="61522" y1="94826" x2="76449" y2="93614"/>
                        <a14:foregroundMark x1="76449" y1="93614" x2="62609" y2="90582"/>
                        <a14:foregroundMark x1="62609" y1="90582" x2="33768" y2="89086"/>
                        <a14:foregroundMark x1="33333" y1="73646" x2="34130" y2="30841"/>
                        <a14:foregroundMark x1="34130" y1="30841" x2="50072" y2="25788"/>
                        <a14:foregroundMark x1="50072" y1="25788" x2="52971" y2="37510"/>
                        <a14:foregroundMark x1="52971" y1="37510" x2="45725" y2="56548"/>
                        <a14:foregroundMark x1="45725" y1="56548" x2="46957" y2="63824"/>
                        <a14:foregroundMark x1="25797" y1="94301" x2="40435" y2="96686"/>
                        <a14:foregroundMark x1="40435" y1="96686" x2="71739" y2="95918"/>
                        <a14:foregroundMark x1="78406" y1="77405" x2="82246" y2="75667"/>
                        <a14:foregroundMark x1="77754" y1="70049" x2="79638" y2="25788"/>
                        <a14:foregroundMark x1="79638" y1="25788" x2="79058" y2="24616"/>
                        <a14:foregroundMark x1="87826" y1="45432" x2="90725" y2="13703"/>
                        <a14:foregroundMark x1="85145" y1="7842" x2="77826" y2="14875"/>
                        <a14:foregroundMark x1="77826" y1="14875" x2="66377" y2="8569"/>
                        <a14:foregroundMark x1="66377" y1="8569" x2="50580" y2="6265"/>
                        <a14:foregroundMark x1="50580" y1="6265" x2="34855" y2="8852"/>
                        <a14:foregroundMark x1="34855" y1="8852" x2="31957" y2="24939"/>
                        <a14:foregroundMark x1="31957" y1="24939" x2="30652" y2="26395"/>
                        <a14:foregroundMark x1="19710" y1="10954" x2="29565" y2="4810"/>
                        <a14:foregroundMark x1="29565" y1="4810" x2="45870" y2="3719"/>
                        <a14:foregroundMark x1="45870" y1="3719" x2="81522" y2="5740"/>
                        <a14:foregroundMark x1="23551" y1="79992" x2="21304" y2="45432"/>
                        <a14:foregroundMark x1="11014" y1="24010" x2="9493" y2="1859"/>
                        <a14:foregroundMark x1="95580" y1="6346" x2="95362" y2="18027"/>
                        <a14:foregroundMark x1="14130" y1="92199" x2="13261" y2="95796"/>
                        <a14:foregroundMark x1="14855" y1="98181" x2="12826" y2="97413"/>
                        <a14:foregroundMark x1="2101" y1="2749" x2="2319" y2="3840"/>
                        <a14:foregroundMark x1="5870" y1="6467" x2="5870" y2="6467"/>
                        <a14:foregroundMark x1="5000" y1="5982" x2="5000" y2="5982"/>
                        <a14:backgroundMark x1="5652" y1="5335" x2="5652" y2="5335"/>
                        <a14:backgroundMark x1="5652" y1="5457" x2="5652" y2="5457"/>
                        <a14:backgroundMark x1="5652" y1="4487" x2="5870" y2="5214"/>
                        <a14:backgroundMark x1="6377" y1="10833" x2="7899" y2="17057"/>
                        <a14:backgroundMark x1="9275" y1="32862" x2="10362" y2="39208"/>
                        <a14:backgroundMark x1="10797" y1="49272" x2="11957" y2="56629"/>
                        <a14:backgroundMark x1="11449" y1="60469" x2="13043" y2="73646"/>
                        <a14:backgroundMark x1="14130" y1="83226" x2="14855" y2="85489"/>
                        <a14:backgroundMark x1="98478" y1="5982" x2="99203" y2="9822"/>
                        <a14:backgroundMark x1="94928" y1="41552" x2="93116" y2="57639"/>
                        <a14:backgroundMark x1="93116" y1="57639" x2="92681" y2="58084"/>
                        <a14:backgroundMark x1="91377" y1="71787" x2="91159" y2="77284"/>
                        <a14:backgroundMark x1="5870" y1="4244" x2="5870" y2="4244"/>
                        <a14:backgroundMark x1="6377" y1="6225" x2="6377" y2="6225"/>
                      </a14:backgroundRemoval>
                    </a14:imgEffect>
                  </a14:imgLayer>
                </a14:imgProps>
              </a:ext>
              <a:ext uri="{28A0092B-C50C-407E-A947-70E740481C1C}">
                <a14:useLocalDpi xmlns:a14="http://schemas.microsoft.com/office/drawing/2010/main"/>
              </a:ext>
            </a:extLst>
          </a:blip>
          <a:stretch>
            <a:fillRect/>
          </a:stretch>
        </p:blipFill>
        <p:spPr>
          <a:xfrm rot="5400000">
            <a:off x="6855845" y="3362583"/>
            <a:ext cx="1451291" cy="2602687"/>
          </a:xfrm>
          <a:prstGeom prst="rect">
            <a:avLst/>
          </a:prstGeom>
          <a:effectLst>
            <a:outerShdw blurRad="50800" dist="38100" dir="8100000" algn="tr" rotWithShape="0">
              <a:prstClr val="black">
                <a:alpha val="40000"/>
              </a:prstClr>
            </a:outerShdw>
          </a:effectLst>
        </p:spPr>
      </p:pic>
      <p:pic>
        <p:nvPicPr>
          <p:cNvPr id="25" name="Picture 24" descr="Security">
            <a:extLst>
              <a:ext uri="{FF2B5EF4-FFF2-40B4-BE49-F238E27FC236}">
                <a16:creationId xmlns:a16="http://schemas.microsoft.com/office/drawing/2014/main" id="{305B076C-915F-D207-16DE-1741184BFB5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089453" y="28537"/>
            <a:ext cx="2018268" cy="123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72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whoami</a:t>
            </a:r>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8286750" cy="3626115"/>
          </a:xfrm>
        </p:spPr>
        <p:txBody>
          <a:bodyPr>
            <a:normAutofit/>
          </a:bodyPr>
          <a:lstStyle/>
          <a:p>
            <a:pPr marL="0" indent="0">
              <a:spcBef>
                <a:spcPts val="1200"/>
              </a:spcBef>
              <a:buNone/>
            </a:pPr>
            <a:r>
              <a:rPr lang="en-US" sz="1800" dirty="0"/>
              <a:t>Name</a:t>
            </a:r>
            <a:r>
              <a:rPr lang="en-US" sz="1800" u="dotted" dirty="0">
                <a:solidFill>
                  <a:schemeClr val="bg1">
                    <a:lumMod val="75000"/>
                  </a:schemeClr>
                </a:solidFill>
              </a:rPr>
              <a:t> 					</a:t>
            </a:r>
            <a:r>
              <a:rPr lang="en-US" sz="1800" dirty="0"/>
              <a:t>Sean T Smith</a:t>
            </a:r>
          </a:p>
          <a:p>
            <a:pPr marL="0" indent="0">
              <a:spcBef>
                <a:spcPts val="1200"/>
              </a:spcBef>
              <a:buNone/>
            </a:pPr>
            <a:r>
              <a:rPr lang="en-US" sz="1800" dirty="0"/>
              <a:t>Hacker Handle</a:t>
            </a:r>
            <a:r>
              <a:rPr lang="en-US" sz="1800" u="dotted" dirty="0">
                <a:solidFill>
                  <a:schemeClr val="bg1">
                    <a:lumMod val="75000"/>
                  </a:schemeClr>
                </a:solidFill>
              </a:rPr>
              <a:t>				</a:t>
            </a:r>
            <a:r>
              <a:rPr lang="en-US" sz="1800" dirty="0"/>
              <a:t>smidiculous</a:t>
            </a:r>
          </a:p>
          <a:p>
            <a:pPr marL="0" indent="0">
              <a:spcBef>
                <a:spcPts val="1200"/>
              </a:spcBef>
              <a:buNone/>
            </a:pPr>
            <a:r>
              <a:rPr lang="en-US" sz="1800" dirty="0"/>
              <a:t>Occupation</a:t>
            </a:r>
            <a:r>
              <a:rPr lang="en-US" sz="1800" u="dotted" dirty="0">
                <a:solidFill>
                  <a:schemeClr val="bg1">
                    <a:lumMod val="75000"/>
                  </a:schemeClr>
                </a:solidFill>
              </a:rPr>
              <a:t> 					</a:t>
            </a:r>
            <a:r>
              <a:rPr lang="en-US" sz="1800" dirty="0"/>
              <a:t>Smart Factory IIoT Consultant</a:t>
            </a:r>
          </a:p>
          <a:p>
            <a:pPr marL="0" indent="0">
              <a:spcBef>
                <a:spcPts val="1200"/>
              </a:spcBef>
              <a:buNone/>
            </a:pPr>
            <a:r>
              <a:rPr lang="en-US" sz="1800" dirty="0"/>
              <a:t>Another Occupation</a:t>
            </a:r>
            <a:r>
              <a:rPr lang="en-US" sz="1800" u="dotted" dirty="0">
                <a:solidFill>
                  <a:schemeClr val="bg1">
                    <a:lumMod val="75000"/>
                  </a:schemeClr>
                </a:solidFill>
              </a:rPr>
              <a:t> 			</a:t>
            </a:r>
            <a:r>
              <a:rPr lang="en-US" sz="1800" dirty="0"/>
              <a:t>Cyber Team Lead</a:t>
            </a:r>
          </a:p>
          <a:p>
            <a:pPr marL="0" indent="0">
              <a:spcBef>
                <a:spcPts val="1200"/>
              </a:spcBef>
              <a:buNone/>
            </a:pPr>
            <a:r>
              <a:rPr lang="en-US" sz="1800" dirty="0"/>
              <a:t>Yet Another Occupation</a:t>
            </a:r>
            <a:r>
              <a:rPr lang="en-US" sz="1800" u="dotted" dirty="0">
                <a:solidFill>
                  <a:schemeClr val="bg1">
                    <a:lumMod val="75000"/>
                  </a:schemeClr>
                </a:solidFill>
              </a:rPr>
              <a:t> 			</a:t>
            </a:r>
            <a:r>
              <a:rPr lang="en-US" sz="1800" dirty="0"/>
              <a:t>Adjunct Professor of Cybersecurity</a:t>
            </a:r>
          </a:p>
          <a:p>
            <a:pPr marL="0" indent="0">
              <a:spcBef>
                <a:spcPts val="1200"/>
              </a:spcBef>
              <a:buNone/>
            </a:pPr>
            <a:r>
              <a:rPr lang="en-US" sz="1800" dirty="0"/>
              <a:t>Family</a:t>
            </a:r>
            <a:r>
              <a:rPr lang="en-US" sz="1800" u="dotted" dirty="0">
                <a:solidFill>
                  <a:schemeClr val="bg1">
                    <a:lumMod val="75000"/>
                  </a:schemeClr>
                </a:solidFill>
              </a:rPr>
              <a:t> 					</a:t>
            </a:r>
            <a:r>
              <a:rPr lang="en-US" sz="1800" dirty="0"/>
              <a:t>Wife, 2 Kiddos</a:t>
            </a:r>
          </a:p>
          <a:p>
            <a:pPr marL="0" indent="0">
              <a:spcBef>
                <a:spcPts val="1200"/>
              </a:spcBef>
              <a:buNone/>
            </a:pPr>
            <a:r>
              <a:rPr lang="en-US" sz="1800" dirty="0"/>
              <a:t>Education</a:t>
            </a:r>
            <a:r>
              <a:rPr lang="en-US" sz="1800" u="dotted" dirty="0">
                <a:solidFill>
                  <a:schemeClr val="bg1">
                    <a:lumMod val="75000"/>
                  </a:schemeClr>
                </a:solidFill>
              </a:rPr>
              <a:t>					</a:t>
            </a:r>
            <a:r>
              <a:rPr lang="en-US" sz="1800" dirty="0"/>
              <a:t>Undergrad, Grad, Google, ChatGPT</a:t>
            </a:r>
          </a:p>
          <a:p>
            <a:pPr marL="0" indent="0">
              <a:spcBef>
                <a:spcPts val="1200"/>
              </a:spcBef>
              <a:buNone/>
            </a:pPr>
            <a:r>
              <a:rPr lang="en-US" sz="1800" dirty="0"/>
              <a:t>Hobbies</a:t>
            </a:r>
            <a:r>
              <a:rPr lang="en-US" sz="1800" u="dotted" dirty="0">
                <a:solidFill>
                  <a:schemeClr val="bg1">
                    <a:lumMod val="75000"/>
                  </a:schemeClr>
                </a:solidFill>
              </a:rPr>
              <a:t>					</a:t>
            </a:r>
            <a:r>
              <a:rPr lang="en-US" sz="1050" dirty="0"/>
              <a:t>Tech, Hardware, Building Stuff, 3D Printing, Pretending to Code</a:t>
            </a:r>
          </a:p>
          <a:p>
            <a:pPr marL="0" indent="0">
              <a:spcBef>
                <a:spcPts val="1200"/>
              </a:spcBef>
              <a:buNone/>
            </a:pPr>
            <a:r>
              <a:rPr lang="en-US" sz="1800" dirty="0"/>
              <a:t>My Social Media Links</a:t>
            </a:r>
            <a:r>
              <a:rPr lang="en-US" sz="1800" u="dotted" dirty="0">
                <a:solidFill>
                  <a:schemeClr val="bg1">
                    <a:lumMod val="75000"/>
                  </a:schemeClr>
                </a:solidFill>
              </a:rPr>
              <a:t>			</a:t>
            </a:r>
            <a:r>
              <a:rPr lang="en-US" sz="1800" b="1" dirty="0">
                <a:solidFill>
                  <a:srgbClr val="C00000"/>
                </a:solidFill>
              </a:rPr>
              <a:t>www.seantsmith.me</a:t>
            </a:r>
          </a:p>
        </p:txBody>
      </p:sp>
      <p:sp>
        <p:nvSpPr>
          <p:cNvPr id="4" name="Slide Number Placeholder 3">
            <a:extLst>
              <a:ext uri="{FF2B5EF4-FFF2-40B4-BE49-F238E27FC236}">
                <a16:creationId xmlns:a16="http://schemas.microsoft.com/office/drawing/2014/main" id="{45C99297-6BE3-4CC9-B490-F7D0362F102B}"/>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able 6">
            <a:extLst>
              <a:ext uri="{FF2B5EF4-FFF2-40B4-BE49-F238E27FC236}">
                <a16:creationId xmlns:a16="http://schemas.microsoft.com/office/drawing/2014/main" id="{F9FD3E25-0216-4B84-BEEA-88EEC22EB209}"/>
              </a:ext>
            </a:extLst>
          </p:cNvPr>
          <p:cNvGraphicFramePr>
            <a:graphicFrameLocks noGrp="1"/>
          </p:cNvGraphicFramePr>
          <p:nvPr>
            <p:extLst>
              <p:ext uri="{D42A27DB-BD31-4B8C-83A1-F6EECF244321}">
                <p14:modId xmlns:p14="http://schemas.microsoft.com/office/powerpoint/2010/main" val="3587100481"/>
              </p:ext>
            </p:extLst>
          </p:nvPr>
        </p:nvGraphicFramePr>
        <p:xfrm>
          <a:off x="7486650" y="304271"/>
          <a:ext cx="1381655" cy="1381655"/>
        </p:xfrm>
        <a:graphic>
          <a:graphicData uri="http://schemas.openxmlformats.org/drawingml/2006/table">
            <a:tbl>
              <a:tblPr firstRow="1" bandRow="1">
                <a:tableStyleId>{5C22544A-7EE6-4342-B048-85BDC9FD1C3A}</a:tableStyleId>
              </a:tblPr>
              <a:tblGrid>
                <a:gridCol w="1381655">
                  <a:extLst>
                    <a:ext uri="{9D8B030D-6E8A-4147-A177-3AD203B41FA5}">
                      <a16:colId xmlns:a16="http://schemas.microsoft.com/office/drawing/2014/main" val="2908069021"/>
                    </a:ext>
                  </a:extLst>
                </a:gridCol>
              </a:tblGrid>
              <a:tr h="1381655">
                <a:tc>
                  <a:txBody>
                    <a:bodyPr/>
                    <a:lstStyle/>
                    <a:p>
                      <a:endParaRPr lang="en-US" sz="700" dirty="0">
                        <a:solidFill>
                          <a:schemeClr val="tx1"/>
                        </a:solidFill>
                      </a:endParaRPr>
                    </a:p>
                  </a:txBody>
                  <a:tcPr marL="46055" marR="46055" marT="23028" marB="23028">
                    <a:blipFill>
                      <a:blip r:embed="rId2"/>
                      <a:stretch>
                        <a:fillRect/>
                      </a:stretch>
                    </a:blipFill>
                  </a:tcPr>
                </a:tc>
                <a:extLst>
                  <a:ext uri="{0D108BD9-81ED-4DB2-BD59-A6C34878D82A}">
                    <a16:rowId xmlns:a16="http://schemas.microsoft.com/office/drawing/2014/main" val="726165385"/>
                  </a:ext>
                </a:extLst>
              </a:tr>
            </a:tbl>
          </a:graphicData>
        </a:graphic>
      </p:graphicFrame>
    </p:spTree>
    <p:extLst>
      <p:ext uri="{BB962C8B-B14F-4D97-AF65-F5344CB8AC3E}">
        <p14:creationId xmlns:p14="http://schemas.microsoft.com/office/powerpoint/2010/main" val="10717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20</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Password Cracking Walkthrough</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Sweating in the office sauna for 52 days!</a:t>
            </a:r>
            <a:endParaRPr lang="en-US" sz="1600" dirty="0">
              <a:effectLst>
                <a:glow rad="101600">
                  <a:schemeClr val="bg1">
                    <a:alpha val="60000"/>
                  </a:schemeClr>
                </a:glow>
              </a:effectLst>
            </a:endParaRPr>
          </a:p>
        </p:txBody>
      </p:sp>
      <p:grpSp>
        <p:nvGrpSpPr>
          <p:cNvPr id="12" name="Group 11">
            <a:extLst>
              <a:ext uri="{FF2B5EF4-FFF2-40B4-BE49-F238E27FC236}">
                <a16:creationId xmlns:a16="http://schemas.microsoft.com/office/drawing/2014/main" id="{C8005539-97AD-1FE2-D623-D7B748E52CD7}"/>
              </a:ext>
            </a:extLst>
          </p:cNvPr>
          <p:cNvGrpSpPr/>
          <p:nvPr/>
        </p:nvGrpSpPr>
        <p:grpSpPr>
          <a:xfrm>
            <a:off x="171447" y="1750076"/>
            <a:ext cx="8801101" cy="2974207"/>
            <a:chOff x="171447" y="1750076"/>
            <a:chExt cx="8801101" cy="2974207"/>
          </a:xfrm>
          <a:solidFill>
            <a:schemeClr val="bg1">
              <a:lumMod val="75000"/>
            </a:schemeClr>
          </a:solidFill>
          <a:effectLst>
            <a:outerShdw blurRad="50800" dist="38100" dir="8100000" algn="tr" rotWithShape="0">
              <a:prstClr val="black">
                <a:alpha val="40000"/>
              </a:prstClr>
            </a:outerShdw>
          </a:effectLst>
        </p:grpSpPr>
        <p:sp>
          <p:nvSpPr>
            <p:cNvPr id="5" name="Pentagon 4">
              <a:extLst>
                <a:ext uri="{FF2B5EF4-FFF2-40B4-BE49-F238E27FC236}">
                  <a16:creationId xmlns:a16="http://schemas.microsoft.com/office/drawing/2014/main" id="{E6F1F736-EEB4-4660-8FCF-D4C66845E0DD}"/>
                </a:ext>
              </a:extLst>
            </p:cNvPr>
            <p:cNvSpPr/>
            <p:nvPr/>
          </p:nvSpPr>
          <p:spPr>
            <a:xfrm>
              <a:off x="628649" y="1750077"/>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lock Arc 6">
              <a:extLst>
                <a:ext uri="{FF2B5EF4-FFF2-40B4-BE49-F238E27FC236}">
                  <a16:creationId xmlns:a16="http://schemas.microsoft.com/office/drawing/2014/main" id="{4B128606-FF12-28FB-14DC-6E4E556C9F38}"/>
                </a:ext>
              </a:extLst>
            </p:cNvPr>
            <p:cNvSpPr/>
            <p:nvPr/>
          </p:nvSpPr>
          <p:spPr>
            <a:xfrm rot="5400000">
              <a:off x="7714268" y="2093956"/>
              <a:ext cx="1602159" cy="91440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entagon 7">
              <a:extLst>
                <a:ext uri="{FF2B5EF4-FFF2-40B4-BE49-F238E27FC236}">
                  <a16:creationId xmlns:a16="http://schemas.microsoft.com/office/drawing/2014/main" id="{7A47D6CA-8B23-AED5-039B-D91AB9202A43}"/>
                </a:ext>
              </a:extLst>
            </p:cNvPr>
            <p:cNvSpPr/>
            <p:nvPr/>
          </p:nvSpPr>
          <p:spPr>
            <a:xfrm>
              <a:off x="628648" y="4494167"/>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lock Arc 8">
              <a:extLst>
                <a:ext uri="{FF2B5EF4-FFF2-40B4-BE49-F238E27FC236}">
                  <a16:creationId xmlns:a16="http://schemas.microsoft.com/office/drawing/2014/main" id="{288BB6A6-7A25-739A-1655-2A52BD8E3926}"/>
                </a:ext>
              </a:extLst>
            </p:cNvPr>
            <p:cNvSpPr/>
            <p:nvPr/>
          </p:nvSpPr>
          <p:spPr>
            <a:xfrm rot="16200000">
              <a:off x="-172433" y="3466004"/>
              <a:ext cx="1602159" cy="91440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entagon 9">
              <a:extLst>
                <a:ext uri="{FF2B5EF4-FFF2-40B4-BE49-F238E27FC236}">
                  <a16:creationId xmlns:a16="http://schemas.microsoft.com/office/drawing/2014/main" id="{25601FEC-7DA8-974E-A075-00BE301B5963}"/>
                </a:ext>
              </a:extLst>
            </p:cNvPr>
            <p:cNvSpPr/>
            <p:nvPr/>
          </p:nvSpPr>
          <p:spPr>
            <a:xfrm>
              <a:off x="628648" y="3122122"/>
              <a:ext cx="7886699" cy="230114"/>
            </a:xfrm>
            <a:prstGeom prst="homePlat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AB609797-1695-ABCD-5B3F-15DC5B386B73}"/>
              </a:ext>
            </a:extLst>
          </p:cNvPr>
          <p:cNvSpPr/>
          <p:nvPr/>
        </p:nvSpPr>
        <p:spPr>
          <a:xfrm>
            <a:off x="400046" y="1636534"/>
            <a:ext cx="457200" cy="457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AB96224F-FCC7-0822-6BC6-04F87BF3676D}"/>
              </a:ext>
            </a:extLst>
          </p:cNvPr>
          <p:cNvSpPr/>
          <p:nvPr/>
        </p:nvSpPr>
        <p:spPr>
          <a:xfrm rot="5400000">
            <a:off x="8286747" y="4380624"/>
            <a:ext cx="457200" cy="4572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20C7FBB2-3483-4223-7578-D14B4785FA50}"/>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Download</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HIBP Hash List</a:t>
            </a: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6" name="TextBox 15">
            <a:extLst>
              <a:ext uri="{FF2B5EF4-FFF2-40B4-BE49-F238E27FC236}">
                <a16:creationId xmlns:a16="http://schemas.microsoft.com/office/drawing/2014/main" id="{E54876AB-05CF-55F4-CDDB-4B4FA815D6A3}"/>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0</a:t>
            </a:r>
          </a:p>
        </p:txBody>
      </p:sp>
      <p:sp>
        <p:nvSpPr>
          <p:cNvPr id="19" name="Diamond 18">
            <a:extLst>
              <a:ext uri="{FF2B5EF4-FFF2-40B4-BE49-F238E27FC236}">
                <a16:creationId xmlns:a16="http://schemas.microsoft.com/office/drawing/2014/main" id="{AC3CA947-70CE-687C-A9A3-5276463920B1}"/>
              </a:ext>
            </a:extLst>
          </p:cNvPr>
          <p:cNvSpPr/>
          <p:nvPr/>
        </p:nvSpPr>
        <p:spPr>
          <a:xfrm>
            <a:off x="2456311"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Breach Compilation +</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COMB</a:t>
            </a:r>
          </a:p>
        </p:txBody>
      </p:sp>
      <p:sp>
        <p:nvSpPr>
          <p:cNvPr id="20" name="TextBox 19">
            <a:extLst>
              <a:ext uri="{FF2B5EF4-FFF2-40B4-BE49-F238E27FC236}">
                <a16:creationId xmlns:a16="http://schemas.microsoft.com/office/drawing/2014/main" id="{D26674DA-0328-8202-50A0-DDD185E3FFE0}"/>
              </a:ext>
            </a:extLst>
          </p:cNvPr>
          <p:cNvSpPr txBox="1"/>
          <p:nvPr/>
        </p:nvSpPr>
        <p:spPr>
          <a:xfrm>
            <a:off x="2542515"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a:t>
            </a:r>
          </a:p>
        </p:txBody>
      </p:sp>
      <p:sp>
        <p:nvSpPr>
          <p:cNvPr id="22" name="Diamond 21">
            <a:extLst>
              <a:ext uri="{FF2B5EF4-FFF2-40B4-BE49-F238E27FC236}">
                <a16:creationId xmlns:a16="http://schemas.microsoft.com/office/drawing/2014/main" id="{DDCBEDFD-C088-E7B8-30B2-46BABB4ECBD5}"/>
              </a:ext>
            </a:extLst>
          </p:cNvPr>
          <p:cNvSpPr/>
          <p:nvPr/>
        </p:nvSpPr>
        <p:spPr>
          <a:xfrm>
            <a:off x="4399033"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hashes.org HIBP</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Plains List v1-v7</a:t>
            </a:r>
          </a:p>
        </p:txBody>
      </p:sp>
      <p:sp>
        <p:nvSpPr>
          <p:cNvPr id="23" name="TextBox 22">
            <a:extLst>
              <a:ext uri="{FF2B5EF4-FFF2-40B4-BE49-F238E27FC236}">
                <a16:creationId xmlns:a16="http://schemas.microsoft.com/office/drawing/2014/main" id="{C7DA22B2-4F94-3906-D11C-8BAA7DD437A7}"/>
              </a:ext>
            </a:extLst>
          </p:cNvPr>
          <p:cNvSpPr txBox="1"/>
          <p:nvPr/>
        </p:nvSpPr>
        <p:spPr>
          <a:xfrm>
            <a:off x="4485236"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2</a:t>
            </a:r>
          </a:p>
        </p:txBody>
      </p:sp>
      <p:sp>
        <p:nvSpPr>
          <p:cNvPr id="25" name="Diamond 24">
            <a:extLst>
              <a:ext uri="{FF2B5EF4-FFF2-40B4-BE49-F238E27FC236}">
                <a16:creationId xmlns:a16="http://schemas.microsoft.com/office/drawing/2014/main" id="{3B8A0BEC-E939-2BBF-1048-73759C80EC4A}"/>
              </a:ext>
            </a:extLst>
          </p:cNvPr>
          <p:cNvSpPr/>
          <p:nvPr/>
        </p:nvSpPr>
        <p:spPr>
          <a:xfrm>
            <a:off x="6341755"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1-7 Characters</a:t>
            </a:r>
          </a:p>
        </p:txBody>
      </p:sp>
      <p:sp>
        <p:nvSpPr>
          <p:cNvPr id="26" name="TextBox 25">
            <a:extLst>
              <a:ext uri="{FF2B5EF4-FFF2-40B4-BE49-F238E27FC236}">
                <a16:creationId xmlns:a16="http://schemas.microsoft.com/office/drawing/2014/main" id="{EC004C11-6903-A797-7570-F1FC9A5EF6BF}"/>
              </a:ext>
            </a:extLst>
          </p:cNvPr>
          <p:cNvSpPr txBox="1"/>
          <p:nvPr/>
        </p:nvSpPr>
        <p:spPr>
          <a:xfrm>
            <a:off x="6427959"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3</a:t>
            </a:r>
          </a:p>
        </p:txBody>
      </p:sp>
      <p:sp>
        <p:nvSpPr>
          <p:cNvPr id="28" name="Diamond 27">
            <a:extLst>
              <a:ext uri="{FF2B5EF4-FFF2-40B4-BE49-F238E27FC236}">
                <a16:creationId xmlns:a16="http://schemas.microsoft.com/office/drawing/2014/main" id="{91A2B5B1-1207-4406-D210-11B743027EB9}"/>
              </a:ext>
            </a:extLst>
          </p:cNvPr>
          <p:cNvSpPr/>
          <p:nvPr/>
        </p:nvSpPr>
        <p:spPr>
          <a:xfrm>
            <a:off x="8284476"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8 Characters</a:t>
            </a:r>
          </a:p>
        </p:txBody>
      </p:sp>
      <p:sp>
        <p:nvSpPr>
          <p:cNvPr id="29" name="TextBox 28">
            <a:extLst>
              <a:ext uri="{FF2B5EF4-FFF2-40B4-BE49-F238E27FC236}">
                <a16:creationId xmlns:a16="http://schemas.microsoft.com/office/drawing/2014/main" id="{2CA79021-C71A-426F-56E1-B16E125E3D64}"/>
              </a:ext>
            </a:extLst>
          </p:cNvPr>
          <p:cNvSpPr txBox="1"/>
          <p:nvPr/>
        </p:nvSpPr>
        <p:spPr>
          <a:xfrm>
            <a:off x="8370679" y="1787861"/>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4</a:t>
            </a:r>
          </a:p>
        </p:txBody>
      </p:sp>
      <p:sp>
        <p:nvSpPr>
          <p:cNvPr id="31" name="Diamond 30">
            <a:extLst>
              <a:ext uri="{FF2B5EF4-FFF2-40B4-BE49-F238E27FC236}">
                <a16:creationId xmlns:a16="http://schemas.microsoft.com/office/drawing/2014/main" id="{2F12C577-0F48-4C28-E161-41247ADA0AD1}"/>
              </a:ext>
            </a:extLst>
          </p:cNvPr>
          <p:cNvSpPr/>
          <p:nvPr/>
        </p:nvSpPr>
        <p:spPr>
          <a:xfrm>
            <a:off x="8284476" y="312246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9 Characters</a:t>
            </a:r>
          </a:p>
        </p:txBody>
      </p:sp>
      <p:sp>
        <p:nvSpPr>
          <p:cNvPr id="32" name="TextBox 31">
            <a:extLst>
              <a:ext uri="{FF2B5EF4-FFF2-40B4-BE49-F238E27FC236}">
                <a16:creationId xmlns:a16="http://schemas.microsoft.com/office/drawing/2014/main" id="{96A8AE1C-B788-44D4-60A0-47032B583955}"/>
              </a:ext>
            </a:extLst>
          </p:cNvPr>
          <p:cNvSpPr txBox="1"/>
          <p:nvPr/>
        </p:nvSpPr>
        <p:spPr>
          <a:xfrm>
            <a:off x="8370679" y="315359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5</a:t>
            </a:r>
          </a:p>
        </p:txBody>
      </p:sp>
      <p:sp>
        <p:nvSpPr>
          <p:cNvPr id="34" name="Diamond 33">
            <a:extLst>
              <a:ext uri="{FF2B5EF4-FFF2-40B4-BE49-F238E27FC236}">
                <a16:creationId xmlns:a16="http://schemas.microsoft.com/office/drawing/2014/main" id="{03EF6112-C35B-96E0-1E50-79A48F6FB909}"/>
              </a:ext>
            </a:extLst>
          </p:cNvPr>
          <p:cNvSpPr/>
          <p:nvPr/>
        </p:nvSpPr>
        <p:spPr>
          <a:xfrm>
            <a:off x="6730300" y="311548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10 Characters</a:t>
            </a:r>
          </a:p>
        </p:txBody>
      </p:sp>
      <p:sp>
        <p:nvSpPr>
          <p:cNvPr id="35" name="TextBox 34">
            <a:extLst>
              <a:ext uri="{FF2B5EF4-FFF2-40B4-BE49-F238E27FC236}">
                <a16:creationId xmlns:a16="http://schemas.microsoft.com/office/drawing/2014/main" id="{21EA31A9-09F1-B776-1109-EDBAF9F32102}"/>
              </a:ext>
            </a:extLst>
          </p:cNvPr>
          <p:cNvSpPr txBox="1"/>
          <p:nvPr/>
        </p:nvSpPr>
        <p:spPr>
          <a:xfrm>
            <a:off x="6816503" y="316057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6</a:t>
            </a:r>
          </a:p>
        </p:txBody>
      </p:sp>
      <p:sp>
        <p:nvSpPr>
          <p:cNvPr id="37" name="Diamond 36">
            <a:extLst>
              <a:ext uri="{FF2B5EF4-FFF2-40B4-BE49-F238E27FC236}">
                <a16:creationId xmlns:a16="http://schemas.microsoft.com/office/drawing/2014/main" id="{4FA31B7A-F975-33C6-C024-782FA9FD3649}"/>
              </a:ext>
            </a:extLst>
          </p:cNvPr>
          <p:cNvSpPr/>
          <p:nvPr/>
        </p:nvSpPr>
        <p:spPr>
          <a:xfrm>
            <a:off x="5176122" y="311548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Masks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Targeted</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10-12 Characters</a:t>
            </a:r>
          </a:p>
        </p:txBody>
      </p:sp>
      <p:sp>
        <p:nvSpPr>
          <p:cNvPr id="38" name="TextBox 37">
            <a:extLst>
              <a:ext uri="{FF2B5EF4-FFF2-40B4-BE49-F238E27FC236}">
                <a16:creationId xmlns:a16="http://schemas.microsoft.com/office/drawing/2014/main" id="{568BAC72-A3C0-221C-690A-127E7AAB899D}"/>
              </a:ext>
            </a:extLst>
          </p:cNvPr>
          <p:cNvSpPr txBox="1"/>
          <p:nvPr/>
        </p:nvSpPr>
        <p:spPr>
          <a:xfrm>
            <a:off x="5262324" y="3160570"/>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7</a:t>
            </a:r>
          </a:p>
        </p:txBody>
      </p:sp>
      <p:sp>
        <p:nvSpPr>
          <p:cNvPr id="40" name="Diamond 39">
            <a:extLst>
              <a:ext uri="{FF2B5EF4-FFF2-40B4-BE49-F238E27FC236}">
                <a16:creationId xmlns:a16="http://schemas.microsoft.com/office/drawing/2014/main" id="{F6DE2B2F-A517-CDF9-B66E-C3F207BAD5BF}"/>
              </a:ext>
            </a:extLst>
          </p:cNvPr>
          <p:cNvSpPr/>
          <p:nvPr/>
        </p:nvSpPr>
        <p:spPr>
          <a:xfrm>
            <a:off x="3621943"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Brute-Force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13-14 Digits</a:t>
            </a:r>
          </a:p>
        </p:txBody>
      </p:sp>
      <p:sp>
        <p:nvSpPr>
          <p:cNvPr id="41" name="TextBox 40">
            <a:extLst>
              <a:ext uri="{FF2B5EF4-FFF2-40B4-BE49-F238E27FC236}">
                <a16:creationId xmlns:a16="http://schemas.microsoft.com/office/drawing/2014/main" id="{64C7E992-4271-75DD-3260-A6062DD58452}"/>
              </a:ext>
            </a:extLst>
          </p:cNvPr>
          <p:cNvSpPr txBox="1"/>
          <p:nvPr/>
        </p:nvSpPr>
        <p:spPr>
          <a:xfrm>
            <a:off x="3708145" y="3160675"/>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8</a:t>
            </a:r>
          </a:p>
        </p:txBody>
      </p:sp>
      <p:sp>
        <p:nvSpPr>
          <p:cNvPr id="43" name="Diamond 42">
            <a:extLst>
              <a:ext uri="{FF2B5EF4-FFF2-40B4-BE49-F238E27FC236}">
                <a16:creationId xmlns:a16="http://schemas.microsoft.com/office/drawing/2014/main" id="{94BC58A3-AC4F-8C83-3873-8A9F4FD13562}"/>
              </a:ext>
            </a:extLst>
          </p:cNvPr>
          <p:cNvSpPr/>
          <p:nvPr/>
        </p:nvSpPr>
        <p:spPr>
          <a:xfrm>
            <a:off x="2067766"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Rules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Common Wordlists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4" name="TextBox 43">
            <a:extLst>
              <a:ext uri="{FF2B5EF4-FFF2-40B4-BE49-F238E27FC236}">
                <a16:creationId xmlns:a16="http://schemas.microsoft.com/office/drawing/2014/main" id="{BE96613E-D895-30BA-E3A9-A7308932226C}"/>
              </a:ext>
            </a:extLst>
          </p:cNvPr>
          <p:cNvSpPr txBox="1"/>
          <p:nvPr/>
        </p:nvSpPr>
        <p:spPr>
          <a:xfrm>
            <a:off x="2153968" y="3160675"/>
            <a:ext cx="57709"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9</a:t>
            </a:r>
          </a:p>
        </p:txBody>
      </p:sp>
      <p:sp>
        <p:nvSpPr>
          <p:cNvPr id="46" name="Diamond 45">
            <a:extLst>
              <a:ext uri="{FF2B5EF4-FFF2-40B4-BE49-F238E27FC236}">
                <a16:creationId xmlns:a16="http://schemas.microsoft.com/office/drawing/2014/main" id="{90DF779C-E6C4-8CB4-5CCF-79560E213BA2}"/>
              </a:ext>
            </a:extLst>
          </p:cNvPr>
          <p:cNvSpPr/>
          <p:nvPr/>
        </p:nvSpPr>
        <p:spPr>
          <a:xfrm>
            <a:off x="513589" y="312256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7" name="TextBox 46">
            <a:extLst>
              <a:ext uri="{FF2B5EF4-FFF2-40B4-BE49-F238E27FC236}">
                <a16:creationId xmlns:a16="http://schemas.microsoft.com/office/drawing/2014/main" id="{277D13FB-0BC0-3924-1299-E6A46B0A8708}"/>
              </a:ext>
            </a:extLst>
          </p:cNvPr>
          <p:cNvSpPr txBox="1"/>
          <p:nvPr/>
        </p:nvSpPr>
        <p:spPr>
          <a:xfrm>
            <a:off x="570938" y="316067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10</a:t>
            </a:r>
          </a:p>
        </p:txBody>
      </p:sp>
      <p:sp>
        <p:nvSpPr>
          <p:cNvPr id="58" name="Diamond 57">
            <a:extLst>
              <a:ext uri="{FF2B5EF4-FFF2-40B4-BE49-F238E27FC236}">
                <a16:creationId xmlns:a16="http://schemas.microsoft.com/office/drawing/2014/main" id="{03EE0A3E-D3E5-ECB8-E23A-A6EF32B3A492}"/>
              </a:ext>
            </a:extLst>
          </p:cNvPr>
          <p:cNvSpPr/>
          <p:nvPr/>
        </p:nvSpPr>
        <p:spPr>
          <a:xfrm>
            <a:off x="5176120"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LLM-Dictionary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PassGPT LLM</a:t>
            </a:r>
          </a:p>
        </p:txBody>
      </p:sp>
      <p:sp>
        <p:nvSpPr>
          <p:cNvPr id="59" name="TextBox 58">
            <a:extLst>
              <a:ext uri="{FF2B5EF4-FFF2-40B4-BE49-F238E27FC236}">
                <a16:creationId xmlns:a16="http://schemas.microsoft.com/office/drawing/2014/main" id="{77E8C746-1E3D-818E-8016-0D061D8896C4}"/>
              </a:ext>
            </a:extLst>
          </p:cNvPr>
          <p:cNvSpPr txBox="1"/>
          <p:nvPr/>
        </p:nvSpPr>
        <p:spPr>
          <a:xfrm>
            <a:off x="5233470"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14</a:t>
            </a:r>
          </a:p>
        </p:txBody>
      </p:sp>
      <p:sp>
        <p:nvSpPr>
          <p:cNvPr id="61" name="Diamond 60">
            <a:extLst>
              <a:ext uri="{FF2B5EF4-FFF2-40B4-BE49-F238E27FC236}">
                <a16:creationId xmlns:a16="http://schemas.microsoft.com/office/drawing/2014/main" id="{99323E28-9DBF-74E1-BD59-9E770F1DC120}"/>
              </a:ext>
            </a:extLst>
          </p:cNvPr>
          <p:cNvSpPr/>
          <p:nvPr/>
        </p:nvSpPr>
        <p:spPr>
          <a:xfrm>
            <a:off x="6730297"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PassGPT LLM</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62" name="TextBox 61">
            <a:extLst>
              <a:ext uri="{FF2B5EF4-FFF2-40B4-BE49-F238E27FC236}">
                <a16:creationId xmlns:a16="http://schemas.microsoft.com/office/drawing/2014/main" id="{116974AE-4CC4-020F-98B1-9C1954019573}"/>
              </a:ext>
            </a:extLst>
          </p:cNvPr>
          <p:cNvSpPr txBox="1"/>
          <p:nvPr/>
        </p:nvSpPr>
        <p:spPr>
          <a:xfrm>
            <a:off x="6787647"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15</a:t>
            </a:r>
          </a:p>
        </p:txBody>
      </p:sp>
      <p:sp>
        <p:nvSpPr>
          <p:cNvPr id="64" name="Diamond 63">
            <a:extLst>
              <a:ext uri="{FF2B5EF4-FFF2-40B4-BE49-F238E27FC236}">
                <a16:creationId xmlns:a16="http://schemas.microsoft.com/office/drawing/2014/main" id="{B5485C58-7332-7257-6EDA-76C812976A32}"/>
              </a:ext>
            </a:extLst>
          </p:cNvPr>
          <p:cNvSpPr/>
          <p:nvPr/>
        </p:nvSpPr>
        <p:spPr>
          <a:xfrm>
            <a:off x="8284476" y="4494167"/>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65" name="TextBox 64">
            <a:extLst>
              <a:ext uri="{FF2B5EF4-FFF2-40B4-BE49-F238E27FC236}">
                <a16:creationId xmlns:a16="http://schemas.microsoft.com/office/drawing/2014/main" id="{CF770979-F498-C8B2-C5E3-D3867F46F825}"/>
              </a:ext>
            </a:extLst>
          </p:cNvPr>
          <p:cNvSpPr txBox="1"/>
          <p:nvPr/>
        </p:nvSpPr>
        <p:spPr>
          <a:xfrm>
            <a:off x="8341826" y="4532277"/>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16</a:t>
            </a:r>
          </a:p>
        </p:txBody>
      </p:sp>
      <p:grpSp>
        <p:nvGrpSpPr>
          <p:cNvPr id="71" name="Group 70">
            <a:extLst>
              <a:ext uri="{FF2B5EF4-FFF2-40B4-BE49-F238E27FC236}">
                <a16:creationId xmlns:a16="http://schemas.microsoft.com/office/drawing/2014/main" id="{89D2346C-DEBA-B598-281C-3CAAD819F427}"/>
              </a:ext>
            </a:extLst>
          </p:cNvPr>
          <p:cNvGrpSpPr/>
          <p:nvPr/>
        </p:nvGrpSpPr>
        <p:grpSpPr>
          <a:xfrm>
            <a:off x="754692" y="3050915"/>
            <a:ext cx="373402" cy="373402"/>
            <a:chOff x="754692" y="4422519"/>
            <a:chExt cx="373402" cy="373402"/>
          </a:xfrm>
        </p:grpSpPr>
        <p:sp>
          <p:nvSpPr>
            <p:cNvPr id="69" name="Circular Arrow 68">
              <a:extLst>
                <a:ext uri="{FF2B5EF4-FFF2-40B4-BE49-F238E27FC236}">
                  <a16:creationId xmlns:a16="http://schemas.microsoft.com/office/drawing/2014/main" id="{D5E6293E-9E7C-FADC-E94A-72E1749CD1D9}"/>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CC7757F0-1149-F169-35DA-37A133F27DD8}"/>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3x</a:t>
              </a:r>
            </a:p>
          </p:txBody>
        </p:sp>
      </p:grpSp>
      <p:grpSp>
        <p:nvGrpSpPr>
          <p:cNvPr id="72" name="Group 71">
            <a:extLst>
              <a:ext uri="{FF2B5EF4-FFF2-40B4-BE49-F238E27FC236}">
                <a16:creationId xmlns:a16="http://schemas.microsoft.com/office/drawing/2014/main" id="{28CCDF21-2115-870A-0216-3738F9FD126A}"/>
              </a:ext>
            </a:extLst>
          </p:cNvPr>
          <p:cNvGrpSpPr/>
          <p:nvPr/>
        </p:nvGrpSpPr>
        <p:grpSpPr>
          <a:xfrm>
            <a:off x="8527230" y="4422519"/>
            <a:ext cx="373402" cy="373402"/>
            <a:chOff x="754692" y="4422519"/>
            <a:chExt cx="373402" cy="373402"/>
          </a:xfrm>
        </p:grpSpPr>
        <p:sp>
          <p:nvSpPr>
            <p:cNvPr id="73" name="Circular Arrow 72">
              <a:extLst>
                <a:ext uri="{FF2B5EF4-FFF2-40B4-BE49-F238E27FC236}">
                  <a16:creationId xmlns:a16="http://schemas.microsoft.com/office/drawing/2014/main" id="{963B7395-22FA-E7E0-7D86-6F2F077ED0E5}"/>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C28F5843-7B50-8F16-FC40-660B216B56D9}"/>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1x</a:t>
              </a:r>
            </a:p>
          </p:txBody>
        </p:sp>
      </p:grpSp>
      <p:sp>
        <p:nvSpPr>
          <p:cNvPr id="79" name="TextBox 78">
            <a:extLst>
              <a:ext uri="{FF2B5EF4-FFF2-40B4-BE49-F238E27FC236}">
                <a16:creationId xmlns:a16="http://schemas.microsoft.com/office/drawing/2014/main" id="{409C5975-DB71-38C2-D55E-A9A7EF17B18E}"/>
              </a:ext>
            </a:extLst>
          </p:cNvPr>
          <p:cNvSpPr txBox="1"/>
          <p:nvPr/>
        </p:nvSpPr>
        <p:spPr>
          <a:xfrm>
            <a:off x="1037851" y="3020123"/>
            <a:ext cx="1266851" cy="446098"/>
          </a:xfrm>
          <a:prstGeom prst="rect">
            <a:avLst/>
          </a:prstGeom>
          <a:noFill/>
        </p:spPr>
        <p:txBody>
          <a:bodyPr wrap="square" numCol="2">
            <a:noAutofit/>
          </a:bodyPr>
          <a:lstStyle/>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Top304</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brockyou</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hk_hlm_founds</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hashkiller-dict</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HashesOrg</a:t>
            </a:r>
          </a:p>
          <a:p>
            <a:pPr rtl="0">
              <a:defRPr sz="1000"/>
            </a:pPr>
            <a:r>
              <a:rPr lang="en-US" sz="700" u="none" strike="noStrike" baseline="0" dirty="0">
                <a:solidFill>
                  <a:srgbClr val="000000"/>
                </a:solidFill>
                <a:effectLst>
                  <a:glow rad="101600">
                    <a:schemeClr val="bg1">
                      <a:alpha val="60000"/>
                    </a:schemeClr>
                  </a:glow>
                </a:effectLst>
                <a:latin typeface="Arial Narrow" panose="020B0604020202020204" pitchFamily="34" charset="0"/>
                <a:ea typeface="Tahoma" pitchFamily="2" charset="0"/>
                <a:cs typeface="Arial Narrow" panose="020B0604020202020204" pitchFamily="34" charset="0"/>
              </a:rPr>
              <a:t>weakpass_3 </a:t>
            </a:r>
          </a:p>
        </p:txBody>
      </p:sp>
      <p:grpSp>
        <p:nvGrpSpPr>
          <p:cNvPr id="87" name="Group 86">
            <a:extLst>
              <a:ext uri="{FF2B5EF4-FFF2-40B4-BE49-F238E27FC236}">
                <a16:creationId xmlns:a16="http://schemas.microsoft.com/office/drawing/2014/main" id="{BE63FC4D-F606-0BB1-4113-CF82492D7302}"/>
              </a:ext>
            </a:extLst>
          </p:cNvPr>
          <p:cNvGrpSpPr/>
          <p:nvPr/>
        </p:nvGrpSpPr>
        <p:grpSpPr>
          <a:xfrm>
            <a:off x="6903063" y="125986"/>
            <a:ext cx="2105670" cy="1497784"/>
            <a:chOff x="6903063" y="125986"/>
            <a:chExt cx="2105670" cy="1497784"/>
          </a:xfrm>
        </p:grpSpPr>
        <p:grpSp>
          <p:nvGrpSpPr>
            <p:cNvPr id="85" name="Group 84">
              <a:extLst>
                <a:ext uri="{FF2B5EF4-FFF2-40B4-BE49-F238E27FC236}">
                  <a16:creationId xmlns:a16="http://schemas.microsoft.com/office/drawing/2014/main" id="{6AD7F246-AFEF-FF4D-110D-54694A14ADD1}"/>
                </a:ext>
              </a:extLst>
            </p:cNvPr>
            <p:cNvGrpSpPr/>
            <p:nvPr/>
          </p:nvGrpSpPr>
          <p:grpSpPr>
            <a:xfrm>
              <a:off x="6903063" y="125986"/>
              <a:ext cx="2105670" cy="1497784"/>
              <a:chOff x="5519033" y="125986"/>
              <a:chExt cx="2105670" cy="1497784"/>
            </a:xfrm>
          </p:grpSpPr>
          <p:sp>
            <p:nvSpPr>
              <p:cNvPr id="84" name="Folded Corner 83">
                <a:extLst>
                  <a:ext uri="{FF2B5EF4-FFF2-40B4-BE49-F238E27FC236}">
                    <a16:creationId xmlns:a16="http://schemas.microsoft.com/office/drawing/2014/main" id="{D492F8DE-9DC9-193B-1C72-8A23C783A8A1}"/>
                  </a:ext>
                </a:extLst>
              </p:cNvPr>
              <p:cNvSpPr/>
              <p:nvPr/>
            </p:nvSpPr>
            <p:spPr>
              <a:xfrm rot="10800000">
                <a:off x="5519033" y="125986"/>
                <a:ext cx="2105670" cy="1497784"/>
              </a:xfrm>
              <a:prstGeom prst="foldedCorner">
                <a:avLst/>
              </a:prstGeom>
              <a:solidFill>
                <a:schemeClr val="bg1">
                  <a:lumMod val="9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1CA1A2B6-6240-C292-65AA-FE0C3F6AC26A}"/>
                  </a:ext>
                </a:extLst>
              </p:cNvPr>
              <p:cNvGrpSpPr/>
              <p:nvPr/>
            </p:nvGrpSpPr>
            <p:grpSpPr>
              <a:xfrm>
                <a:off x="5559338" y="138104"/>
                <a:ext cx="2051373" cy="1395515"/>
                <a:chOff x="6927520" y="141264"/>
                <a:chExt cx="2051373" cy="1395515"/>
              </a:xfrm>
            </p:grpSpPr>
            <p:pic>
              <p:nvPicPr>
                <p:cNvPr id="80" name="Picture 79">
                  <a:extLst>
                    <a:ext uri="{FF2B5EF4-FFF2-40B4-BE49-F238E27FC236}">
                      <a16:creationId xmlns:a16="http://schemas.microsoft.com/office/drawing/2014/main" id="{4CC647FD-32EC-80CC-53D9-57D3CDE79559}"/>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7520" y="567528"/>
                  <a:ext cx="1959281" cy="195465"/>
                </a:xfrm>
                <a:prstGeom prst="rect">
                  <a:avLst/>
                </a:prstGeom>
              </p:spPr>
            </p:pic>
            <p:pic>
              <p:nvPicPr>
                <p:cNvPr id="81" name="Picture 80">
                  <a:extLst>
                    <a:ext uri="{FF2B5EF4-FFF2-40B4-BE49-F238E27FC236}">
                      <a16:creationId xmlns:a16="http://schemas.microsoft.com/office/drawing/2014/main" id="{6C04DEEB-B810-16BA-60F0-EBA4324DE173}"/>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60411" y="826796"/>
                  <a:ext cx="1959281" cy="709983"/>
                </a:xfrm>
                <a:prstGeom prst="rect">
                  <a:avLst/>
                </a:prstGeom>
              </p:spPr>
            </p:pic>
            <p:pic>
              <p:nvPicPr>
                <p:cNvPr id="82" name="Picture 81">
                  <a:extLst>
                    <a:ext uri="{FF2B5EF4-FFF2-40B4-BE49-F238E27FC236}">
                      <a16:creationId xmlns:a16="http://schemas.microsoft.com/office/drawing/2014/main" id="{966635B2-33C3-607E-D9CC-7512C55C947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035931" y="141264"/>
                  <a:ext cx="942962" cy="442354"/>
                </a:xfrm>
                <a:prstGeom prst="rect">
                  <a:avLst/>
                </a:prstGeom>
              </p:spPr>
            </p:pic>
          </p:grpSp>
        </p:grpSp>
        <p:sp>
          <p:nvSpPr>
            <p:cNvPr id="86" name="TextBox 85">
              <a:extLst>
                <a:ext uri="{FF2B5EF4-FFF2-40B4-BE49-F238E27FC236}">
                  <a16:creationId xmlns:a16="http://schemas.microsoft.com/office/drawing/2014/main" id="{78355C8F-F860-7393-3F55-99777921645F}"/>
                </a:ext>
              </a:extLst>
            </p:cNvPr>
            <p:cNvSpPr txBox="1"/>
            <p:nvPr/>
          </p:nvSpPr>
          <p:spPr>
            <a:xfrm>
              <a:off x="6941265" y="153961"/>
              <a:ext cx="927142" cy="374571"/>
            </a:xfrm>
            <a:custGeom>
              <a:avLst/>
              <a:gdLst>
                <a:gd name="connsiteX0" fmla="*/ 0 w 927142"/>
                <a:gd name="connsiteY0" fmla="*/ 62430 h 374571"/>
                <a:gd name="connsiteX1" fmla="*/ 62430 w 927142"/>
                <a:gd name="connsiteY1" fmla="*/ 0 h 374571"/>
                <a:gd name="connsiteX2" fmla="*/ 447525 w 927142"/>
                <a:gd name="connsiteY2" fmla="*/ 0 h 374571"/>
                <a:gd name="connsiteX3" fmla="*/ 864712 w 927142"/>
                <a:gd name="connsiteY3" fmla="*/ 0 h 374571"/>
                <a:gd name="connsiteX4" fmla="*/ 927142 w 927142"/>
                <a:gd name="connsiteY4" fmla="*/ 62430 h 374571"/>
                <a:gd name="connsiteX5" fmla="*/ 927142 w 927142"/>
                <a:gd name="connsiteY5" fmla="*/ 312141 h 374571"/>
                <a:gd name="connsiteX6" fmla="*/ 864712 w 927142"/>
                <a:gd name="connsiteY6" fmla="*/ 374571 h 374571"/>
                <a:gd name="connsiteX7" fmla="*/ 455548 w 927142"/>
                <a:gd name="connsiteY7" fmla="*/ 374571 h 374571"/>
                <a:gd name="connsiteX8" fmla="*/ 62430 w 927142"/>
                <a:gd name="connsiteY8" fmla="*/ 374571 h 374571"/>
                <a:gd name="connsiteX9" fmla="*/ 0 w 927142"/>
                <a:gd name="connsiteY9" fmla="*/ 312141 h 374571"/>
                <a:gd name="connsiteX10" fmla="*/ 0 w 927142"/>
                <a:gd name="connsiteY10" fmla="*/ 62430 h 37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7142" h="374571" extrusionOk="0">
                  <a:moveTo>
                    <a:pt x="0" y="62430"/>
                  </a:moveTo>
                  <a:cubicBezTo>
                    <a:pt x="-248" y="26973"/>
                    <a:pt x="21882" y="-1746"/>
                    <a:pt x="62430" y="0"/>
                  </a:cubicBezTo>
                  <a:cubicBezTo>
                    <a:pt x="236196" y="-31119"/>
                    <a:pt x="293578" y="44994"/>
                    <a:pt x="447525" y="0"/>
                  </a:cubicBezTo>
                  <a:cubicBezTo>
                    <a:pt x="601473" y="-44994"/>
                    <a:pt x="718614" y="29"/>
                    <a:pt x="864712" y="0"/>
                  </a:cubicBezTo>
                  <a:cubicBezTo>
                    <a:pt x="893166" y="-706"/>
                    <a:pt x="924261" y="25164"/>
                    <a:pt x="927142" y="62430"/>
                  </a:cubicBezTo>
                  <a:cubicBezTo>
                    <a:pt x="932240" y="156943"/>
                    <a:pt x="923414" y="207949"/>
                    <a:pt x="927142" y="312141"/>
                  </a:cubicBezTo>
                  <a:cubicBezTo>
                    <a:pt x="933060" y="343970"/>
                    <a:pt x="896654" y="375186"/>
                    <a:pt x="864712" y="374571"/>
                  </a:cubicBezTo>
                  <a:cubicBezTo>
                    <a:pt x="732097" y="383388"/>
                    <a:pt x="624553" y="365436"/>
                    <a:pt x="455548" y="374571"/>
                  </a:cubicBezTo>
                  <a:cubicBezTo>
                    <a:pt x="286543" y="383706"/>
                    <a:pt x="202509" y="343410"/>
                    <a:pt x="62430" y="374571"/>
                  </a:cubicBezTo>
                  <a:cubicBezTo>
                    <a:pt x="26595" y="369339"/>
                    <a:pt x="-1774" y="352566"/>
                    <a:pt x="0" y="312141"/>
                  </a:cubicBezTo>
                  <a:cubicBezTo>
                    <a:pt x="-16808" y="250444"/>
                    <a:pt x="22047" y="180741"/>
                    <a:pt x="0" y="62430"/>
                  </a:cubicBezTo>
                  <a:close/>
                </a:path>
              </a:pathLst>
            </a:custGeom>
            <a:noFill/>
            <a:ln w="19050">
              <a:noFill/>
            </a:ln>
          </p:spPr>
          <p:txBody>
            <a:bodyPr wrap="square" lIns="0" tIns="0" rIns="0" bIns="0" rtlCol="0">
              <a:spAutoFit/>
            </a:bodyPr>
            <a:lstStyle/>
            <a:p>
              <a:pPr algn="ctr"/>
              <a:r>
                <a:rPr lang="en-US" sz="1100" b="1" dirty="0">
                  <a:latin typeface="Courier New" panose="02070309020205020404" pitchFamily="49" charset="0"/>
                  <a:cs typeface="Courier New" panose="02070309020205020404" pitchFamily="49" charset="0"/>
                </a:rPr>
                <a:t>Sean’s </a:t>
              </a:r>
            </a:p>
            <a:p>
              <a:pPr algn="ctr"/>
              <a:r>
                <a:rPr lang="en-US" sz="1100" b="1" dirty="0">
                  <a:latin typeface="Courier New" panose="02070309020205020404" pitchFamily="49" charset="0"/>
                  <a:cs typeface="Courier New" panose="02070309020205020404" pitchFamily="49" charset="0"/>
                </a:rPr>
                <a:t>Power Bill</a:t>
              </a:r>
            </a:p>
          </p:txBody>
        </p:sp>
      </p:grpSp>
      <p:pic>
        <p:nvPicPr>
          <p:cNvPr id="18" name="Graphic 17" descr="Signpost">
            <a:extLst>
              <a:ext uri="{FF2B5EF4-FFF2-40B4-BE49-F238E27FC236}">
                <a16:creationId xmlns:a16="http://schemas.microsoft.com/office/drawing/2014/main" id="{E53D0259-351A-1A9F-E88B-635157C66B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38259" y="3807419"/>
            <a:ext cx="1075529" cy="1075529"/>
          </a:xfrm>
          <a:prstGeom prst="rect">
            <a:avLst/>
          </a:prstGeom>
        </p:spPr>
      </p:pic>
      <p:sp>
        <p:nvSpPr>
          <p:cNvPr id="30" name="Diamond 29">
            <a:extLst>
              <a:ext uri="{FF2B5EF4-FFF2-40B4-BE49-F238E27FC236}">
                <a16:creationId xmlns:a16="http://schemas.microsoft.com/office/drawing/2014/main" id="{FE90EB9C-3882-6D74-E9B6-591B3174C23C}"/>
              </a:ext>
            </a:extLst>
          </p:cNvPr>
          <p:cNvSpPr/>
          <p:nvPr/>
        </p:nvSpPr>
        <p:spPr>
          <a:xfrm>
            <a:off x="513588"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Dictionary</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Weakpass</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All-In-One</a:t>
            </a:r>
          </a:p>
        </p:txBody>
      </p:sp>
      <p:sp>
        <p:nvSpPr>
          <p:cNvPr id="33" name="TextBox 32">
            <a:extLst>
              <a:ext uri="{FF2B5EF4-FFF2-40B4-BE49-F238E27FC236}">
                <a16:creationId xmlns:a16="http://schemas.microsoft.com/office/drawing/2014/main" id="{22ADEC1C-A0A6-EAFD-B704-C38689F38DD4}"/>
              </a:ext>
            </a:extLst>
          </p:cNvPr>
          <p:cNvSpPr txBox="1"/>
          <p:nvPr/>
        </p:nvSpPr>
        <p:spPr>
          <a:xfrm>
            <a:off x="570938"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11</a:t>
            </a:r>
          </a:p>
        </p:txBody>
      </p:sp>
      <p:sp>
        <p:nvSpPr>
          <p:cNvPr id="36" name="Diamond 35">
            <a:extLst>
              <a:ext uri="{FF2B5EF4-FFF2-40B4-BE49-F238E27FC236}">
                <a16:creationId xmlns:a16="http://schemas.microsoft.com/office/drawing/2014/main" id="{79D47DFA-3131-39C7-00FB-0A665307D493}"/>
              </a:ext>
            </a:extLst>
          </p:cNvPr>
          <p:cNvSpPr/>
          <p:nvPr/>
        </p:nvSpPr>
        <p:spPr>
          <a:xfrm>
            <a:off x="2067766"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Rules</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Weakpass All-In-One</a:t>
            </a:r>
          </a:p>
          <a:p>
            <a:pPr algn="ct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39" name="TextBox 38">
            <a:extLst>
              <a:ext uri="{FF2B5EF4-FFF2-40B4-BE49-F238E27FC236}">
                <a16:creationId xmlns:a16="http://schemas.microsoft.com/office/drawing/2014/main" id="{B821E996-883B-A17F-5095-BBCFF126BF92}"/>
              </a:ext>
            </a:extLst>
          </p:cNvPr>
          <p:cNvSpPr txBox="1"/>
          <p:nvPr/>
        </p:nvSpPr>
        <p:spPr>
          <a:xfrm>
            <a:off x="2125116"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12</a:t>
            </a:r>
          </a:p>
        </p:txBody>
      </p:sp>
      <p:sp>
        <p:nvSpPr>
          <p:cNvPr id="42" name="Diamond 41">
            <a:extLst>
              <a:ext uri="{FF2B5EF4-FFF2-40B4-BE49-F238E27FC236}">
                <a16:creationId xmlns:a16="http://schemas.microsoft.com/office/drawing/2014/main" id="{F316AAFF-E1F5-DA89-41ED-024F7D9CB8BD}"/>
              </a:ext>
            </a:extLst>
          </p:cNvPr>
          <p:cNvSpPr/>
          <p:nvPr/>
        </p:nvSpPr>
        <p:spPr>
          <a:xfrm>
            <a:off x="3621944" y="4493925"/>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r>
              <a:rPr lang="en-US" sz="1400" b="1" dirty="0">
                <a:solidFill>
                  <a:srgbClr val="002060"/>
                </a:solidFill>
                <a:effectLst>
                  <a:glow rad="101600">
                    <a:schemeClr val="bg1">
                      <a:alpha val="60000"/>
                    </a:schemeClr>
                  </a:glow>
                </a:effectLst>
                <a:latin typeface="Arial Narrow" panose="020B0604020202020204" pitchFamily="34" charset="0"/>
                <a:cs typeface="Arial Narrow" panose="020B0604020202020204" pitchFamily="34" charset="0"/>
              </a:rPr>
              <a:t>Recirculate</a:t>
            </a:r>
            <a:b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br>
            <a:r>
              <a:rPr lang="en-US" sz="14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rPr>
              <a:t>+ OneRule</a:t>
            </a:r>
          </a:p>
        </p:txBody>
      </p:sp>
      <p:sp>
        <p:nvSpPr>
          <p:cNvPr id="45" name="TextBox 44">
            <a:extLst>
              <a:ext uri="{FF2B5EF4-FFF2-40B4-BE49-F238E27FC236}">
                <a16:creationId xmlns:a16="http://schemas.microsoft.com/office/drawing/2014/main" id="{4051F959-4F05-1466-6F3B-ED704670E41B}"/>
              </a:ext>
            </a:extLst>
          </p:cNvPr>
          <p:cNvSpPr txBox="1"/>
          <p:nvPr/>
        </p:nvSpPr>
        <p:spPr>
          <a:xfrm>
            <a:off x="3679294" y="4539015"/>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13</a:t>
            </a:r>
          </a:p>
        </p:txBody>
      </p:sp>
      <p:grpSp>
        <p:nvGrpSpPr>
          <p:cNvPr id="48" name="Group 47">
            <a:extLst>
              <a:ext uri="{FF2B5EF4-FFF2-40B4-BE49-F238E27FC236}">
                <a16:creationId xmlns:a16="http://schemas.microsoft.com/office/drawing/2014/main" id="{83F4E7E1-16D8-C2B6-31DE-C97516DE3FE2}"/>
              </a:ext>
            </a:extLst>
          </p:cNvPr>
          <p:cNvGrpSpPr/>
          <p:nvPr/>
        </p:nvGrpSpPr>
        <p:grpSpPr>
          <a:xfrm>
            <a:off x="3871080" y="4435903"/>
            <a:ext cx="373402" cy="373402"/>
            <a:chOff x="754692" y="4422519"/>
            <a:chExt cx="373402" cy="373402"/>
          </a:xfrm>
        </p:grpSpPr>
        <p:sp>
          <p:nvSpPr>
            <p:cNvPr id="51" name="Circular Arrow 50">
              <a:extLst>
                <a:ext uri="{FF2B5EF4-FFF2-40B4-BE49-F238E27FC236}">
                  <a16:creationId xmlns:a16="http://schemas.microsoft.com/office/drawing/2014/main" id="{73E2E7CB-D0E7-26F8-C433-AC0029D2594F}"/>
                </a:ext>
              </a:extLst>
            </p:cNvPr>
            <p:cNvSpPr/>
            <p:nvPr/>
          </p:nvSpPr>
          <p:spPr>
            <a:xfrm rot="8100000">
              <a:off x="754692" y="4422519"/>
              <a:ext cx="373402" cy="373402"/>
            </a:xfrm>
            <a:prstGeom prst="circularArrow">
              <a:avLst>
                <a:gd name="adj1" fmla="val 12500"/>
                <a:gd name="adj2" fmla="val 1142319"/>
                <a:gd name="adj3" fmla="val 20457681"/>
                <a:gd name="adj4" fmla="val 2668359"/>
                <a:gd name="adj5" fmla="val 12500"/>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6B810F92-4253-9D81-54F7-B185C04AF224}"/>
                </a:ext>
              </a:extLst>
            </p:cNvPr>
            <p:cNvSpPr txBox="1"/>
            <p:nvPr/>
          </p:nvSpPr>
          <p:spPr>
            <a:xfrm>
              <a:off x="890854" y="4522444"/>
              <a:ext cx="110608" cy="153888"/>
            </a:xfrm>
            <a:prstGeom prst="rect">
              <a:avLst/>
            </a:prstGeom>
            <a:noFill/>
          </p:spPr>
          <p:txBody>
            <a:bodyPr wrap="none" lIns="0" tIns="0" rIns="0" bIns="0" rtlCol="0" anchor="ctr">
              <a:spAutoFit/>
            </a:bodyPr>
            <a:lstStyle/>
            <a:p>
              <a:pPr algn="ctr"/>
              <a:r>
                <a:rPr lang="en-US" sz="1000" dirty="0">
                  <a:effectLst>
                    <a:glow rad="101600">
                      <a:schemeClr val="bg1">
                        <a:alpha val="60000"/>
                      </a:schemeClr>
                    </a:glow>
                  </a:effectLst>
                  <a:latin typeface="Arial Narrow" panose="020B0604020202020204" pitchFamily="34" charset="0"/>
                  <a:cs typeface="Arial Narrow" panose="020B0604020202020204" pitchFamily="34" charset="0"/>
                </a:rPr>
                <a:t>4x</a:t>
              </a:r>
            </a:p>
          </p:txBody>
        </p:sp>
      </p:grpSp>
      <p:grpSp>
        <p:nvGrpSpPr>
          <p:cNvPr id="6" name="Group 5">
            <a:extLst>
              <a:ext uri="{FF2B5EF4-FFF2-40B4-BE49-F238E27FC236}">
                <a16:creationId xmlns:a16="http://schemas.microsoft.com/office/drawing/2014/main" id="{0AC23235-5DF8-A21E-EC84-FC6CDAB7CA98}"/>
              </a:ext>
            </a:extLst>
          </p:cNvPr>
          <p:cNvGrpSpPr/>
          <p:nvPr/>
        </p:nvGrpSpPr>
        <p:grpSpPr>
          <a:xfrm>
            <a:off x="4064431" y="3998019"/>
            <a:ext cx="833872" cy="866941"/>
            <a:chOff x="4064431" y="3998019"/>
            <a:chExt cx="833872" cy="866941"/>
          </a:xfrm>
        </p:grpSpPr>
        <p:grpSp>
          <p:nvGrpSpPr>
            <p:cNvPr id="27" name="Group 26">
              <a:extLst>
                <a:ext uri="{FF2B5EF4-FFF2-40B4-BE49-F238E27FC236}">
                  <a16:creationId xmlns:a16="http://schemas.microsoft.com/office/drawing/2014/main" id="{5D0CC926-9FAA-268E-8100-F13C32C425CD}"/>
                </a:ext>
              </a:extLst>
            </p:cNvPr>
            <p:cNvGrpSpPr/>
            <p:nvPr/>
          </p:nvGrpSpPr>
          <p:grpSpPr>
            <a:xfrm>
              <a:off x="4064431" y="3998019"/>
              <a:ext cx="833872" cy="550275"/>
              <a:chOff x="4064431" y="3998019"/>
              <a:chExt cx="833872" cy="550275"/>
            </a:xfrm>
          </p:grpSpPr>
          <p:sp>
            <p:nvSpPr>
              <p:cNvPr id="21" name="TextBox 20">
                <a:extLst>
                  <a:ext uri="{FF2B5EF4-FFF2-40B4-BE49-F238E27FC236}">
                    <a16:creationId xmlns:a16="http://schemas.microsoft.com/office/drawing/2014/main" id="{638CB1CA-B4B0-714A-90CE-6EDAC7FEAD93}"/>
                  </a:ext>
                </a:extLst>
              </p:cNvPr>
              <p:cNvSpPr txBox="1"/>
              <p:nvPr/>
            </p:nvSpPr>
            <p:spPr>
              <a:xfrm>
                <a:off x="4064431" y="3998019"/>
                <a:ext cx="481222" cy="276999"/>
              </a:xfrm>
              <a:prstGeom prst="rect">
                <a:avLst/>
              </a:prstGeom>
              <a:noFill/>
            </p:spPr>
            <p:txBody>
              <a:bodyPr wrap="none" rtlCol="0">
                <a:spAutoFit/>
              </a:bodyPr>
              <a:lstStyle/>
              <a:p>
                <a:r>
                  <a:rPr lang="en-US" sz="1200" b="1" dirty="0">
                    <a:solidFill>
                      <a:schemeClr val="bg1"/>
                    </a:solidFill>
                    <a:latin typeface="Arial Narrow" panose="020B0604020202020204" pitchFamily="34" charset="0"/>
                    <a:cs typeface="Arial Narrow" panose="020B0604020202020204" pitchFamily="34" charset="0"/>
                  </a:rPr>
                  <a:t>Easy</a:t>
                </a:r>
              </a:p>
            </p:txBody>
          </p:sp>
          <p:sp>
            <p:nvSpPr>
              <p:cNvPr id="24" name="TextBox 23">
                <a:extLst>
                  <a:ext uri="{FF2B5EF4-FFF2-40B4-BE49-F238E27FC236}">
                    <a16:creationId xmlns:a16="http://schemas.microsoft.com/office/drawing/2014/main" id="{1F987263-6C3E-5B4E-F735-CC9DA2F4B4B4}"/>
                  </a:ext>
                </a:extLst>
              </p:cNvPr>
              <p:cNvSpPr txBox="1"/>
              <p:nvPr/>
            </p:nvSpPr>
            <p:spPr>
              <a:xfrm>
                <a:off x="4425097" y="4271295"/>
                <a:ext cx="473206" cy="276999"/>
              </a:xfrm>
              <a:prstGeom prst="rect">
                <a:avLst/>
              </a:prstGeom>
              <a:noFill/>
            </p:spPr>
            <p:txBody>
              <a:bodyPr wrap="none" rtlCol="0">
                <a:spAutoFit/>
              </a:bodyPr>
              <a:lstStyle/>
              <a:p>
                <a:r>
                  <a:rPr lang="en-US" sz="1200" b="1" dirty="0">
                    <a:solidFill>
                      <a:schemeClr val="bg1"/>
                    </a:solidFill>
                    <a:latin typeface="Arial Narrow" panose="020B0604020202020204" pitchFamily="34" charset="0"/>
                    <a:cs typeface="Arial Narrow" panose="020B0604020202020204" pitchFamily="34" charset="0"/>
                  </a:rPr>
                  <a:t>Hard</a:t>
                </a:r>
              </a:p>
            </p:txBody>
          </p:sp>
        </p:grpSp>
        <p:sp>
          <p:nvSpPr>
            <p:cNvPr id="3" name="Delay 2">
              <a:extLst>
                <a:ext uri="{FF2B5EF4-FFF2-40B4-BE49-F238E27FC236}">
                  <a16:creationId xmlns:a16="http://schemas.microsoft.com/office/drawing/2014/main" id="{134A8D2B-E0AE-B0FC-B7B1-7F803533BC3A}"/>
                </a:ext>
              </a:extLst>
            </p:cNvPr>
            <p:cNvSpPr/>
            <p:nvPr/>
          </p:nvSpPr>
          <p:spPr>
            <a:xfrm rot="16200000">
              <a:off x="4430303" y="4727800"/>
              <a:ext cx="91440" cy="182880"/>
            </a:xfrm>
            <a:prstGeom prst="flowChartDelay">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5863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Password Cracking Timeline</a:t>
            </a:r>
            <a:br>
              <a:rPr lang="en-US" sz="2400" b="1" dirty="0">
                <a:effectLst>
                  <a:glow rad="101600">
                    <a:schemeClr val="bg1">
                      <a:alpha val="60000"/>
                    </a:schemeClr>
                  </a:glow>
                </a:effectLst>
              </a:rPr>
            </a:br>
            <a:r>
              <a:rPr lang="en-US" sz="1400" i="1" dirty="0">
                <a:solidFill>
                  <a:schemeClr val="bg1">
                    <a:lumMod val="50000"/>
                  </a:schemeClr>
                </a:solidFill>
                <a:effectLst>
                  <a:glow rad="101600">
                    <a:schemeClr val="bg1">
                      <a:alpha val="60000"/>
                    </a:schemeClr>
                  </a:glow>
                </a:effectLst>
              </a:rPr>
              <a:t>The rigs were used for 130 total compute days which would have cost this much with AWS!</a:t>
            </a:r>
            <a:endParaRPr lang="en-US" sz="1600" dirty="0">
              <a:effectLst>
                <a:glow rad="101600">
                  <a:schemeClr val="bg1">
                    <a:alpha val="60000"/>
                  </a:schemeClr>
                </a:glow>
              </a:effectLst>
            </a:endParaRPr>
          </a:p>
        </p:txBody>
      </p:sp>
      <p:graphicFrame>
        <p:nvGraphicFramePr>
          <p:cNvPr id="11" name="Table 10">
            <a:extLst>
              <a:ext uri="{FF2B5EF4-FFF2-40B4-BE49-F238E27FC236}">
                <a16:creationId xmlns:a16="http://schemas.microsoft.com/office/drawing/2014/main" id="{AA75BA79-09C9-E8C6-DE11-BBC40E9C0946}"/>
              </a:ext>
            </a:extLst>
          </p:cNvPr>
          <p:cNvGraphicFramePr>
            <a:graphicFrameLocks noGrp="1"/>
          </p:cNvGraphicFramePr>
          <p:nvPr>
            <p:extLst>
              <p:ext uri="{D42A27DB-BD31-4B8C-83A1-F6EECF244321}">
                <p14:modId xmlns:p14="http://schemas.microsoft.com/office/powerpoint/2010/main" val="768086658"/>
              </p:ext>
            </p:extLst>
          </p:nvPr>
        </p:nvGraphicFramePr>
        <p:xfrm>
          <a:off x="-10" y="1223294"/>
          <a:ext cx="9144010" cy="4491698"/>
        </p:xfrm>
        <a:graphic>
          <a:graphicData uri="http://schemas.openxmlformats.org/drawingml/2006/table">
            <a:tbl>
              <a:tblPr/>
              <a:tblGrid>
                <a:gridCol w="272236">
                  <a:extLst>
                    <a:ext uri="{9D8B030D-6E8A-4147-A177-3AD203B41FA5}">
                      <a16:colId xmlns:a16="http://schemas.microsoft.com/office/drawing/2014/main" val="535754493"/>
                    </a:ext>
                  </a:extLst>
                </a:gridCol>
                <a:gridCol w="1332835">
                  <a:extLst>
                    <a:ext uri="{9D8B030D-6E8A-4147-A177-3AD203B41FA5}">
                      <a16:colId xmlns:a16="http://schemas.microsoft.com/office/drawing/2014/main" val="1851806253"/>
                    </a:ext>
                  </a:extLst>
                </a:gridCol>
                <a:gridCol w="910499">
                  <a:extLst>
                    <a:ext uri="{9D8B030D-6E8A-4147-A177-3AD203B41FA5}">
                      <a16:colId xmlns:a16="http://schemas.microsoft.com/office/drawing/2014/main" val="3526726356"/>
                    </a:ext>
                  </a:extLst>
                </a:gridCol>
                <a:gridCol w="127470">
                  <a:extLst>
                    <a:ext uri="{9D8B030D-6E8A-4147-A177-3AD203B41FA5}">
                      <a16:colId xmlns:a16="http://schemas.microsoft.com/office/drawing/2014/main" val="3072167664"/>
                    </a:ext>
                  </a:extLst>
                </a:gridCol>
                <a:gridCol w="127470">
                  <a:extLst>
                    <a:ext uri="{9D8B030D-6E8A-4147-A177-3AD203B41FA5}">
                      <a16:colId xmlns:a16="http://schemas.microsoft.com/office/drawing/2014/main" val="431308414"/>
                    </a:ext>
                  </a:extLst>
                </a:gridCol>
                <a:gridCol w="127470">
                  <a:extLst>
                    <a:ext uri="{9D8B030D-6E8A-4147-A177-3AD203B41FA5}">
                      <a16:colId xmlns:a16="http://schemas.microsoft.com/office/drawing/2014/main" val="386357742"/>
                    </a:ext>
                  </a:extLst>
                </a:gridCol>
                <a:gridCol w="127470">
                  <a:extLst>
                    <a:ext uri="{9D8B030D-6E8A-4147-A177-3AD203B41FA5}">
                      <a16:colId xmlns:a16="http://schemas.microsoft.com/office/drawing/2014/main" val="3292837458"/>
                    </a:ext>
                  </a:extLst>
                </a:gridCol>
                <a:gridCol w="127470">
                  <a:extLst>
                    <a:ext uri="{9D8B030D-6E8A-4147-A177-3AD203B41FA5}">
                      <a16:colId xmlns:a16="http://schemas.microsoft.com/office/drawing/2014/main" val="2152100395"/>
                    </a:ext>
                  </a:extLst>
                </a:gridCol>
                <a:gridCol w="127470">
                  <a:extLst>
                    <a:ext uri="{9D8B030D-6E8A-4147-A177-3AD203B41FA5}">
                      <a16:colId xmlns:a16="http://schemas.microsoft.com/office/drawing/2014/main" val="1003875912"/>
                    </a:ext>
                  </a:extLst>
                </a:gridCol>
                <a:gridCol w="127470">
                  <a:extLst>
                    <a:ext uri="{9D8B030D-6E8A-4147-A177-3AD203B41FA5}">
                      <a16:colId xmlns:a16="http://schemas.microsoft.com/office/drawing/2014/main" val="984246972"/>
                    </a:ext>
                  </a:extLst>
                </a:gridCol>
                <a:gridCol w="127470">
                  <a:extLst>
                    <a:ext uri="{9D8B030D-6E8A-4147-A177-3AD203B41FA5}">
                      <a16:colId xmlns:a16="http://schemas.microsoft.com/office/drawing/2014/main" val="1853587438"/>
                    </a:ext>
                  </a:extLst>
                </a:gridCol>
                <a:gridCol w="127470">
                  <a:extLst>
                    <a:ext uri="{9D8B030D-6E8A-4147-A177-3AD203B41FA5}">
                      <a16:colId xmlns:a16="http://schemas.microsoft.com/office/drawing/2014/main" val="2680266801"/>
                    </a:ext>
                  </a:extLst>
                </a:gridCol>
                <a:gridCol w="127470">
                  <a:extLst>
                    <a:ext uri="{9D8B030D-6E8A-4147-A177-3AD203B41FA5}">
                      <a16:colId xmlns:a16="http://schemas.microsoft.com/office/drawing/2014/main" val="616232633"/>
                    </a:ext>
                  </a:extLst>
                </a:gridCol>
                <a:gridCol w="127470">
                  <a:extLst>
                    <a:ext uri="{9D8B030D-6E8A-4147-A177-3AD203B41FA5}">
                      <a16:colId xmlns:a16="http://schemas.microsoft.com/office/drawing/2014/main" val="4192263973"/>
                    </a:ext>
                  </a:extLst>
                </a:gridCol>
                <a:gridCol w="127470">
                  <a:extLst>
                    <a:ext uri="{9D8B030D-6E8A-4147-A177-3AD203B41FA5}">
                      <a16:colId xmlns:a16="http://schemas.microsoft.com/office/drawing/2014/main" val="2641001579"/>
                    </a:ext>
                  </a:extLst>
                </a:gridCol>
                <a:gridCol w="127470">
                  <a:extLst>
                    <a:ext uri="{9D8B030D-6E8A-4147-A177-3AD203B41FA5}">
                      <a16:colId xmlns:a16="http://schemas.microsoft.com/office/drawing/2014/main" val="3515310969"/>
                    </a:ext>
                  </a:extLst>
                </a:gridCol>
                <a:gridCol w="127470">
                  <a:extLst>
                    <a:ext uri="{9D8B030D-6E8A-4147-A177-3AD203B41FA5}">
                      <a16:colId xmlns:a16="http://schemas.microsoft.com/office/drawing/2014/main" val="3777398270"/>
                    </a:ext>
                  </a:extLst>
                </a:gridCol>
                <a:gridCol w="127470">
                  <a:extLst>
                    <a:ext uri="{9D8B030D-6E8A-4147-A177-3AD203B41FA5}">
                      <a16:colId xmlns:a16="http://schemas.microsoft.com/office/drawing/2014/main" val="1471434708"/>
                    </a:ext>
                  </a:extLst>
                </a:gridCol>
                <a:gridCol w="127470">
                  <a:extLst>
                    <a:ext uri="{9D8B030D-6E8A-4147-A177-3AD203B41FA5}">
                      <a16:colId xmlns:a16="http://schemas.microsoft.com/office/drawing/2014/main" val="46771171"/>
                    </a:ext>
                  </a:extLst>
                </a:gridCol>
                <a:gridCol w="127470">
                  <a:extLst>
                    <a:ext uri="{9D8B030D-6E8A-4147-A177-3AD203B41FA5}">
                      <a16:colId xmlns:a16="http://schemas.microsoft.com/office/drawing/2014/main" val="224805203"/>
                    </a:ext>
                  </a:extLst>
                </a:gridCol>
                <a:gridCol w="127470">
                  <a:extLst>
                    <a:ext uri="{9D8B030D-6E8A-4147-A177-3AD203B41FA5}">
                      <a16:colId xmlns:a16="http://schemas.microsoft.com/office/drawing/2014/main" val="2024989282"/>
                    </a:ext>
                  </a:extLst>
                </a:gridCol>
                <a:gridCol w="127470">
                  <a:extLst>
                    <a:ext uri="{9D8B030D-6E8A-4147-A177-3AD203B41FA5}">
                      <a16:colId xmlns:a16="http://schemas.microsoft.com/office/drawing/2014/main" val="398077613"/>
                    </a:ext>
                  </a:extLst>
                </a:gridCol>
                <a:gridCol w="127470">
                  <a:extLst>
                    <a:ext uri="{9D8B030D-6E8A-4147-A177-3AD203B41FA5}">
                      <a16:colId xmlns:a16="http://schemas.microsoft.com/office/drawing/2014/main" val="2771704871"/>
                    </a:ext>
                  </a:extLst>
                </a:gridCol>
                <a:gridCol w="127470">
                  <a:extLst>
                    <a:ext uri="{9D8B030D-6E8A-4147-A177-3AD203B41FA5}">
                      <a16:colId xmlns:a16="http://schemas.microsoft.com/office/drawing/2014/main" val="3360431480"/>
                    </a:ext>
                  </a:extLst>
                </a:gridCol>
                <a:gridCol w="127470">
                  <a:extLst>
                    <a:ext uri="{9D8B030D-6E8A-4147-A177-3AD203B41FA5}">
                      <a16:colId xmlns:a16="http://schemas.microsoft.com/office/drawing/2014/main" val="3895553628"/>
                    </a:ext>
                  </a:extLst>
                </a:gridCol>
                <a:gridCol w="127470">
                  <a:extLst>
                    <a:ext uri="{9D8B030D-6E8A-4147-A177-3AD203B41FA5}">
                      <a16:colId xmlns:a16="http://schemas.microsoft.com/office/drawing/2014/main" val="1019050512"/>
                    </a:ext>
                  </a:extLst>
                </a:gridCol>
                <a:gridCol w="127470">
                  <a:extLst>
                    <a:ext uri="{9D8B030D-6E8A-4147-A177-3AD203B41FA5}">
                      <a16:colId xmlns:a16="http://schemas.microsoft.com/office/drawing/2014/main" val="947171969"/>
                    </a:ext>
                  </a:extLst>
                </a:gridCol>
                <a:gridCol w="127470">
                  <a:extLst>
                    <a:ext uri="{9D8B030D-6E8A-4147-A177-3AD203B41FA5}">
                      <a16:colId xmlns:a16="http://schemas.microsoft.com/office/drawing/2014/main" val="1195935709"/>
                    </a:ext>
                  </a:extLst>
                </a:gridCol>
                <a:gridCol w="127470">
                  <a:extLst>
                    <a:ext uri="{9D8B030D-6E8A-4147-A177-3AD203B41FA5}">
                      <a16:colId xmlns:a16="http://schemas.microsoft.com/office/drawing/2014/main" val="3292457805"/>
                    </a:ext>
                  </a:extLst>
                </a:gridCol>
                <a:gridCol w="127470">
                  <a:extLst>
                    <a:ext uri="{9D8B030D-6E8A-4147-A177-3AD203B41FA5}">
                      <a16:colId xmlns:a16="http://schemas.microsoft.com/office/drawing/2014/main" val="3778762565"/>
                    </a:ext>
                  </a:extLst>
                </a:gridCol>
                <a:gridCol w="127470">
                  <a:extLst>
                    <a:ext uri="{9D8B030D-6E8A-4147-A177-3AD203B41FA5}">
                      <a16:colId xmlns:a16="http://schemas.microsoft.com/office/drawing/2014/main" val="3599806808"/>
                    </a:ext>
                  </a:extLst>
                </a:gridCol>
                <a:gridCol w="127470">
                  <a:extLst>
                    <a:ext uri="{9D8B030D-6E8A-4147-A177-3AD203B41FA5}">
                      <a16:colId xmlns:a16="http://schemas.microsoft.com/office/drawing/2014/main" val="3628533283"/>
                    </a:ext>
                  </a:extLst>
                </a:gridCol>
                <a:gridCol w="127470">
                  <a:extLst>
                    <a:ext uri="{9D8B030D-6E8A-4147-A177-3AD203B41FA5}">
                      <a16:colId xmlns:a16="http://schemas.microsoft.com/office/drawing/2014/main" val="2731860959"/>
                    </a:ext>
                  </a:extLst>
                </a:gridCol>
                <a:gridCol w="127470">
                  <a:extLst>
                    <a:ext uri="{9D8B030D-6E8A-4147-A177-3AD203B41FA5}">
                      <a16:colId xmlns:a16="http://schemas.microsoft.com/office/drawing/2014/main" val="2160234736"/>
                    </a:ext>
                  </a:extLst>
                </a:gridCol>
                <a:gridCol w="127470">
                  <a:extLst>
                    <a:ext uri="{9D8B030D-6E8A-4147-A177-3AD203B41FA5}">
                      <a16:colId xmlns:a16="http://schemas.microsoft.com/office/drawing/2014/main" val="2530857008"/>
                    </a:ext>
                  </a:extLst>
                </a:gridCol>
                <a:gridCol w="127470">
                  <a:extLst>
                    <a:ext uri="{9D8B030D-6E8A-4147-A177-3AD203B41FA5}">
                      <a16:colId xmlns:a16="http://schemas.microsoft.com/office/drawing/2014/main" val="1000184986"/>
                    </a:ext>
                  </a:extLst>
                </a:gridCol>
                <a:gridCol w="127470">
                  <a:extLst>
                    <a:ext uri="{9D8B030D-6E8A-4147-A177-3AD203B41FA5}">
                      <a16:colId xmlns:a16="http://schemas.microsoft.com/office/drawing/2014/main" val="2391474977"/>
                    </a:ext>
                  </a:extLst>
                </a:gridCol>
                <a:gridCol w="127470">
                  <a:extLst>
                    <a:ext uri="{9D8B030D-6E8A-4147-A177-3AD203B41FA5}">
                      <a16:colId xmlns:a16="http://schemas.microsoft.com/office/drawing/2014/main" val="15682120"/>
                    </a:ext>
                  </a:extLst>
                </a:gridCol>
                <a:gridCol w="127470">
                  <a:extLst>
                    <a:ext uri="{9D8B030D-6E8A-4147-A177-3AD203B41FA5}">
                      <a16:colId xmlns:a16="http://schemas.microsoft.com/office/drawing/2014/main" val="3977350481"/>
                    </a:ext>
                  </a:extLst>
                </a:gridCol>
                <a:gridCol w="127470">
                  <a:extLst>
                    <a:ext uri="{9D8B030D-6E8A-4147-A177-3AD203B41FA5}">
                      <a16:colId xmlns:a16="http://schemas.microsoft.com/office/drawing/2014/main" val="852555356"/>
                    </a:ext>
                  </a:extLst>
                </a:gridCol>
                <a:gridCol w="127470">
                  <a:extLst>
                    <a:ext uri="{9D8B030D-6E8A-4147-A177-3AD203B41FA5}">
                      <a16:colId xmlns:a16="http://schemas.microsoft.com/office/drawing/2014/main" val="1103912801"/>
                    </a:ext>
                  </a:extLst>
                </a:gridCol>
                <a:gridCol w="127470">
                  <a:extLst>
                    <a:ext uri="{9D8B030D-6E8A-4147-A177-3AD203B41FA5}">
                      <a16:colId xmlns:a16="http://schemas.microsoft.com/office/drawing/2014/main" val="1969916254"/>
                    </a:ext>
                  </a:extLst>
                </a:gridCol>
                <a:gridCol w="127470">
                  <a:extLst>
                    <a:ext uri="{9D8B030D-6E8A-4147-A177-3AD203B41FA5}">
                      <a16:colId xmlns:a16="http://schemas.microsoft.com/office/drawing/2014/main" val="3071123271"/>
                    </a:ext>
                  </a:extLst>
                </a:gridCol>
                <a:gridCol w="127470">
                  <a:extLst>
                    <a:ext uri="{9D8B030D-6E8A-4147-A177-3AD203B41FA5}">
                      <a16:colId xmlns:a16="http://schemas.microsoft.com/office/drawing/2014/main" val="3513630852"/>
                    </a:ext>
                  </a:extLst>
                </a:gridCol>
                <a:gridCol w="127470">
                  <a:extLst>
                    <a:ext uri="{9D8B030D-6E8A-4147-A177-3AD203B41FA5}">
                      <a16:colId xmlns:a16="http://schemas.microsoft.com/office/drawing/2014/main" val="855712139"/>
                    </a:ext>
                  </a:extLst>
                </a:gridCol>
                <a:gridCol w="127470">
                  <a:extLst>
                    <a:ext uri="{9D8B030D-6E8A-4147-A177-3AD203B41FA5}">
                      <a16:colId xmlns:a16="http://schemas.microsoft.com/office/drawing/2014/main" val="3055802425"/>
                    </a:ext>
                  </a:extLst>
                </a:gridCol>
                <a:gridCol w="127470">
                  <a:extLst>
                    <a:ext uri="{9D8B030D-6E8A-4147-A177-3AD203B41FA5}">
                      <a16:colId xmlns:a16="http://schemas.microsoft.com/office/drawing/2014/main" val="3974400992"/>
                    </a:ext>
                  </a:extLst>
                </a:gridCol>
                <a:gridCol w="127470">
                  <a:extLst>
                    <a:ext uri="{9D8B030D-6E8A-4147-A177-3AD203B41FA5}">
                      <a16:colId xmlns:a16="http://schemas.microsoft.com/office/drawing/2014/main" val="3311001426"/>
                    </a:ext>
                  </a:extLst>
                </a:gridCol>
                <a:gridCol w="127470">
                  <a:extLst>
                    <a:ext uri="{9D8B030D-6E8A-4147-A177-3AD203B41FA5}">
                      <a16:colId xmlns:a16="http://schemas.microsoft.com/office/drawing/2014/main" val="773706946"/>
                    </a:ext>
                  </a:extLst>
                </a:gridCol>
                <a:gridCol w="127470">
                  <a:extLst>
                    <a:ext uri="{9D8B030D-6E8A-4147-A177-3AD203B41FA5}">
                      <a16:colId xmlns:a16="http://schemas.microsoft.com/office/drawing/2014/main" val="2002575049"/>
                    </a:ext>
                  </a:extLst>
                </a:gridCol>
                <a:gridCol w="127470">
                  <a:extLst>
                    <a:ext uri="{9D8B030D-6E8A-4147-A177-3AD203B41FA5}">
                      <a16:colId xmlns:a16="http://schemas.microsoft.com/office/drawing/2014/main" val="3362082367"/>
                    </a:ext>
                  </a:extLst>
                </a:gridCol>
                <a:gridCol w="127470">
                  <a:extLst>
                    <a:ext uri="{9D8B030D-6E8A-4147-A177-3AD203B41FA5}">
                      <a16:colId xmlns:a16="http://schemas.microsoft.com/office/drawing/2014/main" val="160021305"/>
                    </a:ext>
                  </a:extLst>
                </a:gridCol>
                <a:gridCol w="127470">
                  <a:extLst>
                    <a:ext uri="{9D8B030D-6E8A-4147-A177-3AD203B41FA5}">
                      <a16:colId xmlns:a16="http://schemas.microsoft.com/office/drawing/2014/main" val="7818008"/>
                    </a:ext>
                  </a:extLst>
                </a:gridCol>
                <a:gridCol w="127470">
                  <a:extLst>
                    <a:ext uri="{9D8B030D-6E8A-4147-A177-3AD203B41FA5}">
                      <a16:colId xmlns:a16="http://schemas.microsoft.com/office/drawing/2014/main" val="4136664530"/>
                    </a:ext>
                  </a:extLst>
                </a:gridCol>
                <a:gridCol w="127470">
                  <a:extLst>
                    <a:ext uri="{9D8B030D-6E8A-4147-A177-3AD203B41FA5}">
                      <a16:colId xmlns:a16="http://schemas.microsoft.com/office/drawing/2014/main" val="2692134131"/>
                    </a:ext>
                  </a:extLst>
                </a:gridCol>
              </a:tblGrid>
              <a:tr h="207450">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Open Sans" panose="020B0606030504020204" pitchFamily="34"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9">
                  <a:txBody>
                    <a:bodyPr/>
                    <a:lstStyle/>
                    <a:p>
                      <a:pPr algn="ctr" fontAlgn="ctr"/>
                      <a:r>
                        <a:rPr lang="en-US" sz="900" b="1" i="0" u="none" strike="noStrike" dirty="0">
                          <a:solidFill>
                            <a:srgbClr val="000000"/>
                          </a:solidFill>
                          <a:effectLst/>
                          <a:latin typeface="Open Sans" panose="020B0606030504020204" pitchFamily="34" charset="0"/>
                        </a:rPr>
                        <a:t>January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p>
                      <a:pPr algn="ctr" fontAlgn="ctr"/>
                      <a:r>
                        <a:rPr lang="en-US" sz="900" b="1" i="0" u="none" strike="noStrike">
                          <a:solidFill>
                            <a:srgbClr val="000000"/>
                          </a:solidFill>
                          <a:effectLst/>
                          <a:latin typeface="Open Sans" panose="020B0606030504020204" pitchFamily="34" charset="0"/>
                        </a:rPr>
                        <a:t>February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4">
                  <a:txBody>
                    <a:bodyPr/>
                    <a:lstStyle/>
                    <a:p>
                      <a:pPr algn="ctr" fontAlgn="ctr"/>
                      <a:r>
                        <a:rPr lang="en-US" sz="900" b="1" i="0" u="none" strike="noStrike" dirty="0">
                          <a:solidFill>
                            <a:srgbClr val="000000"/>
                          </a:solidFill>
                          <a:effectLst/>
                          <a:latin typeface="Open Sans" panose="020B0606030504020204" pitchFamily="34" charset="0"/>
                        </a:rPr>
                        <a:t>March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117210"/>
                  </a:ext>
                </a:extLst>
              </a:tr>
              <a:tr h="93755">
                <a:tc>
                  <a:txBody>
                    <a:bodyPr/>
                    <a:lstStyle/>
                    <a:p>
                      <a:pPr algn="ctr" fontAlgn="b"/>
                      <a:r>
                        <a:rPr lang="en-US" sz="600" b="1" i="0" u="none" strike="noStrike" dirty="0">
                          <a:solidFill>
                            <a:srgbClr val="FFFFFF"/>
                          </a:solidFill>
                          <a:effectLst/>
                          <a:latin typeface="Open Sans" panose="020B0606030504020204" pitchFamily="34" charset="0"/>
                        </a:rPr>
                        <a:t>#</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Attack Step</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Cracking Rig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600" b="0" i="0" u="none" strike="noStrike" dirty="0">
                          <a:solidFill>
                            <a:srgbClr val="000000"/>
                          </a:solidFill>
                          <a:effectLst/>
                          <a:latin typeface="Arial Narrow" panose="020B0604020202020204" pitchFamily="34" charset="0"/>
                        </a:rPr>
                        <a:t>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dirty="0">
                          <a:solidFill>
                            <a:srgbClr val="000000"/>
                          </a:solidFill>
                          <a:effectLst/>
                          <a:latin typeface="Arial Narrow"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31</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Arial Narrow" panose="020B0604020202020204" pitchFamily="34" charset="0"/>
                        </a:rPr>
                        <a:t>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600" b="0" i="0" u="none" strike="noStrike">
                          <a:solidFill>
                            <a:srgbClr val="000000"/>
                          </a:solidFill>
                          <a:effectLst/>
                          <a:latin typeface="Arial Narrow" panose="020B0604020202020204" pitchFamily="34" charset="0"/>
                        </a:rPr>
                        <a:t>01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600" b="0" i="0" u="none" strike="noStrike">
                          <a:solidFill>
                            <a:srgbClr val="000000"/>
                          </a:solidFill>
                          <a:effectLst/>
                          <a:latin typeface="Arial Narrow"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62754691"/>
                  </a:ext>
                </a:extLst>
              </a:tr>
              <a:tr h="207450">
                <a:tc rowSpan="3">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ctr"/>
                      <a:r>
                        <a:rPr lang="en-US" sz="600" b="1" i="0" u="none" strike="noStrike" dirty="0">
                          <a:solidFill>
                            <a:srgbClr val="000000"/>
                          </a:solidFill>
                          <a:effectLst/>
                          <a:latin typeface="Open Sans" panose="020B0606030504020204" pitchFamily="34" charset="0"/>
                        </a:rPr>
                        <a:t>Breach Compilation + COMB</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24</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35610056"/>
                  </a:ext>
                </a:extLst>
              </a:tr>
              <a:tr h="207450">
                <a:tc vMerge="1">
                  <a:txBody>
                    <a:bodyPr/>
                    <a:lstStyle/>
                    <a:p>
                      <a:endParaRPr lang="en-US"/>
                    </a:p>
                  </a:txBody>
                  <a:tcPr/>
                </a:tc>
                <a:tc vMerge="1">
                  <a:txBody>
                    <a:bodyPr/>
                    <a:lstStyle/>
                    <a:p>
                      <a:endParaRPr lang="en-US"/>
                    </a:p>
                  </a:txBody>
                  <a:tcPr/>
                </a:tc>
                <a:tc>
                  <a:txBody>
                    <a:bodyPr/>
                    <a:lstStyle/>
                    <a:p>
                      <a:pPr algn="ctr" fontAlgn="ctr"/>
                      <a:r>
                        <a:rPr lang="en-US" sz="600" b="0" i="0" u="none" strike="noStrike" dirty="0">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24</a:t>
                      </a: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74772261"/>
                  </a:ext>
                </a:extLst>
              </a:tr>
              <a:tr h="221281">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dirty="0">
                          <a:solidFill>
                            <a:srgbClr val="FFFFFF"/>
                          </a:solidFill>
                          <a:effectLst/>
                          <a:latin typeface="Arial Narrow" panose="020B0604020202020204" pitchFamily="34" charset="0"/>
                        </a:rPr>
                        <a:t>24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34781377"/>
                  </a:ext>
                </a:extLst>
              </a:tr>
              <a:tr h="207450">
                <a:tc rowSpan="3">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ctr"/>
                      <a:r>
                        <a:rPr lang="en-US" sz="600" b="1" i="0" u="none" strike="noStrike" dirty="0">
                          <a:solidFill>
                            <a:srgbClr val="000000"/>
                          </a:solidFill>
                          <a:effectLst/>
                          <a:latin typeface="Open Sans" panose="020B0606030504020204" pitchFamily="34" charset="0"/>
                        </a:rPr>
                        <a:t>HIBP Plain List v1 to v7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60602367"/>
                  </a:ext>
                </a:extLst>
              </a:tr>
              <a:tr h="207450">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4970769"/>
                  </a:ext>
                </a:extLst>
              </a:tr>
              <a:tr h="221281">
                <a:tc vMerge="1">
                  <a:txBody>
                    <a:bodyPr/>
                    <a:lstStyle/>
                    <a:p>
                      <a:endParaRPr lang="en-US"/>
                    </a:p>
                  </a:txBody>
                  <a:tcPr/>
                </a:tc>
                <a:tc vMerge="1">
                  <a:txBody>
                    <a:bodyPr/>
                    <a:lstStyle/>
                    <a:p>
                      <a:endParaRPr lang="en-US"/>
                    </a:p>
                  </a:txBody>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92800166"/>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Brute Force All Combinations 1-7 Chars</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49102539"/>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a:solidFill>
                            <a:srgbClr val="000000"/>
                          </a:solidFill>
                          <a:effectLst/>
                          <a:latin typeface="Open Sans" panose="020B0606030504020204" pitchFamily="34" charset="0"/>
                        </a:rPr>
                        <a:t>Brute Force All Combinations 8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11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30165144"/>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(9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Octominer x12 Ultra</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10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206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2857719"/>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(10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15525415"/>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Targeted Mask Attack (11-12 chars)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Open Sans" panose="020B0606030504020204" pitchFamily="34" charset="0"/>
                        </a:rPr>
                        <a:t>NUC Hades Canyon</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endParaRPr lang="en-US" sz="600" b="0" i="0" u="none" strike="noStrike" dirty="0">
                        <a:solidFill>
                          <a:srgbClr val="000000"/>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000000"/>
                          </a:solidFill>
                          <a:effectLst/>
                          <a:latin typeface="Arial Narrow" panose="020B0604020202020204" pitchFamily="34" charset="0"/>
                        </a:rPr>
                        <a:t>10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BFBFBF"/>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78014778"/>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a:solidFill>
                            <a:srgbClr val="000000"/>
                          </a:solidFill>
                          <a:effectLst/>
                          <a:latin typeface="Open Sans" panose="020B0606030504020204" pitchFamily="34" charset="0"/>
                        </a:rPr>
                        <a:t>Mask Attack (13-14 digits)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94414037"/>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Rule-based (Wordlists + OneRule)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9487704"/>
                  </a:ext>
                </a:extLst>
              </a:tr>
              <a:tr h="207450">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(3 Rounds)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93289334"/>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Weakpass All-in-One (full)</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2</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41878469"/>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Weakpass All-in-One (full) + OneRule</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endParaRPr lang="en-US" sz="600" b="0" i="0" u="none" strike="noStrike" dirty="0">
                        <a:solidFill>
                          <a:srgbClr val="FFFFFF"/>
                        </a:solidFill>
                        <a:effectLst/>
                        <a:latin typeface="Arial Narrow" panose="020B0604020202020204" pitchFamily="34" charset="0"/>
                      </a:endParaRP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76695984"/>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(4 Rounds)</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35349559"/>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PassGPT LLM Wordlist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extLst>
                  <a:ext uri="{0D108BD9-81ED-4DB2-BD59-A6C34878D82A}">
                    <a16:rowId xmlns:a16="http://schemas.microsoft.com/office/drawing/2014/main" val="1308656878"/>
                  </a:ext>
                </a:extLst>
              </a:tr>
              <a:tr h="207450">
                <a:tc>
                  <a:txBody>
                    <a:bodyPr/>
                    <a:lstStyle/>
                    <a:p>
                      <a:pPr algn="ctr" fontAlgn="ctr"/>
                      <a:endParaRPr lang="en-US" sz="600" b="1" i="0" u="none" strike="noStrike">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LLM Wordlist (PassGPT) + OneRule Attack</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00000"/>
                    </a:solidFill>
                  </a:tcPr>
                </a:tc>
                <a:extLst>
                  <a:ext uri="{0D108BD9-81ED-4DB2-BD59-A6C34878D82A}">
                    <a16:rowId xmlns:a16="http://schemas.microsoft.com/office/drawing/2014/main" val="2758207720"/>
                  </a:ext>
                </a:extLst>
              </a:tr>
              <a:tr h="221281">
                <a:tc>
                  <a:txBody>
                    <a:bodyPr/>
                    <a:lstStyle/>
                    <a:p>
                      <a:pPr algn="ctr" fontAlgn="ctr"/>
                      <a:endParaRPr lang="en-US" sz="600" b="1" i="0" u="none" strike="noStrike" dirty="0">
                        <a:solidFill>
                          <a:srgbClr val="C00000"/>
                        </a:solidFill>
                        <a:effectLst/>
                        <a:latin typeface="Open Sans" panose="020B06060305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600" b="1" i="0" u="none" strike="noStrike" dirty="0">
                          <a:solidFill>
                            <a:srgbClr val="000000"/>
                          </a:solidFill>
                          <a:effectLst/>
                          <a:latin typeface="Open Sans" panose="020B0606030504020204" pitchFamily="34" charset="0"/>
                        </a:rPr>
                        <a:t>Recirculate + OneRule Attack (1 Round)</a:t>
                      </a: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Open Sans" panose="020B0606030504020204" pitchFamily="34" charset="0"/>
                        </a:rPr>
                        <a:t>Framework 13 (AMD)</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600" b="0" i="0" u="none" strike="noStrike" dirty="0">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FFFFFF"/>
                          </a:solidFill>
                          <a:effectLst/>
                          <a:latin typeface="Arial Narrow" panose="020B0604020202020204" pitchFamily="34" charset="0"/>
                        </a:rPr>
                        <a:t>0</a:t>
                      </a:r>
                    </a:p>
                  </a:txBody>
                  <a:tcPr marL="0" marR="0"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FFFFFF"/>
                          </a:solidFill>
                          <a:effectLst/>
                          <a:latin typeface="Arial Narrow" panose="020B060402020202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371801977"/>
                  </a:ext>
                </a:extLst>
              </a:tr>
            </a:tbl>
          </a:graphicData>
        </a:graphic>
      </p:graphicFrame>
      <p:graphicFrame>
        <p:nvGraphicFramePr>
          <p:cNvPr id="13" name="Table 12">
            <a:extLst>
              <a:ext uri="{FF2B5EF4-FFF2-40B4-BE49-F238E27FC236}">
                <a16:creationId xmlns:a16="http://schemas.microsoft.com/office/drawing/2014/main" id="{0BF5F298-537F-A2A6-F088-8ADF71DB3A99}"/>
              </a:ext>
            </a:extLst>
          </p:cNvPr>
          <p:cNvGraphicFramePr>
            <a:graphicFrameLocks noGrp="1"/>
          </p:cNvGraphicFramePr>
          <p:nvPr>
            <p:extLst>
              <p:ext uri="{D42A27DB-BD31-4B8C-83A1-F6EECF244321}">
                <p14:modId xmlns:p14="http://schemas.microsoft.com/office/powerpoint/2010/main" val="3056575879"/>
              </p:ext>
            </p:extLst>
          </p:nvPr>
        </p:nvGraphicFramePr>
        <p:xfrm>
          <a:off x="6690250" y="41134"/>
          <a:ext cx="2387965" cy="783666"/>
        </p:xfrm>
        <a:graphic>
          <a:graphicData uri="http://schemas.openxmlformats.org/drawingml/2006/table">
            <a:tbl>
              <a:tblPr/>
              <a:tblGrid>
                <a:gridCol w="622576">
                  <a:extLst>
                    <a:ext uri="{9D8B030D-6E8A-4147-A177-3AD203B41FA5}">
                      <a16:colId xmlns:a16="http://schemas.microsoft.com/office/drawing/2014/main" val="319211760"/>
                    </a:ext>
                  </a:extLst>
                </a:gridCol>
                <a:gridCol w="588463">
                  <a:extLst>
                    <a:ext uri="{9D8B030D-6E8A-4147-A177-3AD203B41FA5}">
                      <a16:colId xmlns:a16="http://schemas.microsoft.com/office/drawing/2014/main" val="4118201659"/>
                    </a:ext>
                  </a:extLst>
                </a:gridCol>
                <a:gridCol w="588463">
                  <a:extLst>
                    <a:ext uri="{9D8B030D-6E8A-4147-A177-3AD203B41FA5}">
                      <a16:colId xmlns:a16="http://schemas.microsoft.com/office/drawing/2014/main" val="2657195938"/>
                    </a:ext>
                  </a:extLst>
                </a:gridCol>
                <a:gridCol w="588463">
                  <a:extLst>
                    <a:ext uri="{9D8B030D-6E8A-4147-A177-3AD203B41FA5}">
                      <a16:colId xmlns:a16="http://schemas.microsoft.com/office/drawing/2014/main" val="2720556901"/>
                    </a:ext>
                  </a:extLst>
                </a:gridCol>
              </a:tblGrid>
              <a:tr h="127926">
                <a:tc gridSpan="3">
                  <a:txBody>
                    <a:bodyPr/>
                    <a:lstStyle/>
                    <a:p>
                      <a:pPr algn="l" fontAlgn="b"/>
                      <a:r>
                        <a:rPr lang="en-US" sz="600" b="1" i="1" u="none" strike="noStrike" dirty="0">
                          <a:solidFill>
                            <a:srgbClr val="000000"/>
                          </a:solidFill>
                          <a:effectLst/>
                          <a:latin typeface="Open Sans" panose="020B0606030504020204" pitchFamily="34" charset="0"/>
                        </a:rPr>
                        <a:t>AWS Cloud EC2 Equivalency</a:t>
                      </a: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a:solidFill>
                          <a:srgbClr val="000000"/>
                        </a:solidFill>
                        <a:effectLst/>
                        <a:latin typeface="Open Sans" panose="020B0606030504020204" pitchFamily="34" charset="0"/>
                      </a:endParaRP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dirty="0">
                        <a:solidFill>
                          <a:srgbClr val="000000"/>
                        </a:solidFill>
                        <a:effectLst/>
                        <a:latin typeface="Open Sans" panose="020B0606030504020204" pitchFamily="34" charset="0"/>
                      </a:endParaRP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600" b="0" i="1" u="none" strike="noStrike">
                          <a:solidFill>
                            <a:srgbClr val="000000"/>
                          </a:solidFill>
                          <a:effectLst/>
                          <a:latin typeface="Open Sans" panose="020B0606030504020204" pitchFamily="34" charset="0"/>
                        </a:rPr>
                        <a:t>As of 3/20/24</a:t>
                      </a:r>
                    </a:p>
                  </a:txBody>
                  <a:tcPr marL="18288" marR="18288"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549316"/>
                  </a:ext>
                </a:extLst>
              </a:tr>
              <a:tr h="127926">
                <a:tc>
                  <a:txBody>
                    <a:bodyPr/>
                    <a:lstStyle/>
                    <a:p>
                      <a:pPr algn="ctr" fontAlgn="b"/>
                      <a:r>
                        <a:rPr lang="en-US" sz="600" b="1" i="0" u="none" strike="noStrike" dirty="0">
                          <a:solidFill>
                            <a:srgbClr val="FFFFFF"/>
                          </a:solidFill>
                          <a:effectLst/>
                          <a:latin typeface="Open Sans" panose="020B0606030504020204" pitchFamily="34" charset="0"/>
                        </a:rPr>
                        <a:t>EC2 Type</a:t>
                      </a:r>
                    </a:p>
                  </a:txBody>
                  <a:tcPr marL="18288" marR="18288"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$/Day</a:t>
                      </a:r>
                    </a:p>
                  </a:txBody>
                  <a:tcPr marL="18288" marR="18288"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Days</a:t>
                      </a:r>
                    </a:p>
                  </a:txBody>
                  <a:tcPr marL="18288" marR="18288"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Total Cost</a:t>
                      </a:r>
                    </a:p>
                  </a:txBody>
                  <a:tcPr marL="18288" marR="18288"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22713773"/>
                  </a:ext>
                </a:extLst>
              </a:tr>
              <a:tr h="119398">
                <a:tc>
                  <a:txBody>
                    <a:bodyPr/>
                    <a:lstStyle/>
                    <a:p>
                      <a:pPr algn="l" fontAlgn="b"/>
                      <a:r>
                        <a:rPr lang="en-US" sz="600" b="0" i="0" u="none" strike="noStrike">
                          <a:solidFill>
                            <a:srgbClr val="000000"/>
                          </a:solidFill>
                          <a:effectLst/>
                          <a:latin typeface="Open Sans" panose="020B0606030504020204" pitchFamily="34" charset="0"/>
                        </a:rPr>
                        <a:t>g5.4xlarge</a:t>
                      </a:r>
                    </a:p>
                  </a:txBody>
                  <a:tcPr marL="18288" marR="18288"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$38.98 </a:t>
                      </a:r>
                    </a:p>
                  </a:txBody>
                  <a:tcPr marL="18288" marR="1828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56</a:t>
                      </a:r>
                    </a:p>
                  </a:txBody>
                  <a:tcPr marL="18288" marR="1828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$2,182.66 </a:t>
                      </a:r>
                    </a:p>
                  </a:txBody>
                  <a:tcPr marL="18288" marR="1828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583812"/>
                  </a:ext>
                </a:extLst>
              </a:tr>
              <a:tr h="119398">
                <a:tc>
                  <a:txBody>
                    <a:bodyPr/>
                    <a:lstStyle/>
                    <a:p>
                      <a:pPr algn="l" fontAlgn="b"/>
                      <a:r>
                        <a:rPr lang="en-US" sz="600" b="0" i="0" u="none" strike="noStrike">
                          <a:solidFill>
                            <a:srgbClr val="000000"/>
                          </a:solidFill>
                          <a:effectLst/>
                          <a:latin typeface="Open Sans" panose="020B0606030504020204" pitchFamily="34" charset="0"/>
                        </a:rPr>
                        <a:t>g5.4xlarge</a:t>
                      </a:r>
                    </a:p>
                  </a:txBody>
                  <a:tcPr marL="18288" marR="18288" marT="0" marB="0" anchor="b">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$38.98 </a:t>
                      </a:r>
                    </a:p>
                  </a:txBody>
                  <a:tcPr marL="18288" marR="18288" marT="0" marB="0" anchor="b">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37</a:t>
                      </a:r>
                    </a:p>
                  </a:txBody>
                  <a:tcPr marL="18288" marR="18288" marT="0" marB="0" anchor="b">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$1,442.11 </a:t>
                      </a:r>
                    </a:p>
                  </a:txBody>
                  <a:tcPr marL="18288" marR="18288" marT="0" marB="0" anchor="b">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93588702"/>
                  </a:ext>
                </a:extLst>
              </a:tr>
              <a:tr h="127926">
                <a:tc>
                  <a:txBody>
                    <a:bodyPr/>
                    <a:lstStyle/>
                    <a:p>
                      <a:pPr algn="l" fontAlgn="b"/>
                      <a:r>
                        <a:rPr lang="en-US" sz="600" b="0" i="0" u="none" strike="noStrike">
                          <a:solidFill>
                            <a:srgbClr val="000000"/>
                          </a:solidFill>
                          <a:effectLst/>
                          <a:latin typeface="Open Sans" panose="020B0606030504020204" pitchFamily="34" charset="0"/>
                        </a:rPr>
                        <a:t>g5.2xlarge</a:t>
                      </a:r>
                    </a:p>
                  </a:txBody>
                  <a:tcPr marL="18288" marR="18288" marT="0" marB="0" anchor="b">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$29.09 </a:t>
                      </a:r>
                    </a:p>
                  </a:txBody>
                  <a:tcPr marL="18288" marR="18288" marT="0" marB="0" anchor="b">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Open Sans" panose="020B0606030504020204" pitchFamily="34" charset="0"/>
                        </a:rPr>
                        <a:t>37</a:t>
                      </a:r>
                    </a:p>
                  </a:txBody>
                  <a:tcPr marL="18288" marR="18288" marT="0" marB="0" anchor="b">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dirty="0">
                          <a:solidFill>
                            <a:srgbClr val="000000"/>
                          </a:solidFill>
                          <a:effectLst/>
                          <a:latin typeface="Open Sans" panose="020B0606030504020204" pitchFamily="34" charset="0"/>
                        </a:rPr>
                        <a:t>$1,076.26 </a:t>
                      </a:r>
                    </a:p>
                  </a:txBody>
                  <a:tcPr marL="18288" marR="18288" marT="0" marB="0" anchor="b">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25980748"/>
                  </a:ext>
                </a:extLst>
              </a:tr>
              <a:tr h="0">
                <a:tc gridSpan="3">
                  <a:txBody>
                    <a:bodyPr/>
                    <a:lstStyle/>
                    <a:p>
                      <a:pPr algn="l" fontAlgn="b"/>
                      <a:r>
                        <a:rPr lang="en-US" sz="500" b="0" i="0" u="none" strike="noStrike" dirty="0">
                          <a:solidFill>
                            <a:srgbClr val="000000"/>
                          </a:solidFill>
                          <a:effectLst/>
                          <a:latin typeface="Open Sans" panose="020B0606030504020204" pitchFamily="34" charset="0"/>
                        </a:rPr>
                        <a:t>https://aws.amazon.com/ec2/instance-types/g5</a:t>
                      </a:r>
                    </a:p>
                  </a:txBody>
                  <a:tcPr marL="18288" marR="18288" marT="42446" marB="4244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a:txBody>
                    <a:bodyPr/>
                    <a:lstStyle/>
                    <a:p>
                      <a:pPr algn="r" fontAlgn="b"/>
                      <a:r>
                        <a:rPr lang="en-US" sz="900" b="1" i="0" u="none" strike="noStrike" dirty="0">
                          <a:solidFill>
                            <a:srgbClr val="FFFFFF"/>
                          </a:solidFill>
                          <a:effectLst/>
                          <a:latin typeface="Open Sans" panose="020B0606030504020204" pitchFamily="34" charset="0"/>
                        </a:rPr>
                        <a:t>$4,701.02 </a:t>
                      </a:r>
                    </a:p>
                  </a:txBody>
                  <a:tcPr marL="18288" marR="182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9048462"/>
                  </a:ext>
                </a:extLst>
              </a:tr>
            </a:tbl>
          </a:graphicData>
        </a:graphic>
      </p:graphicFrame>
      <p:sp>
        <p:nvSpPr>
          <p:cNvPr id="16" name="Bent Arrow 15">
            <a:extLst>
              <a:ext uri="{FF2B5EF4-FFF2-40B4-BE49-F238E27FC236}">
                <a16:creationId xmlns:a16="http://schemas.microsoft.com/office/drawing/2014/main" id="{0D93530B-8016-D06C-E538-B991A1CAC3A5}"/>
              </a:ext>
            </a:extLst>
          </p:cNvPr>
          <p:cNvSpPr/>
          <p:nvPr/>
        </p:nvSpPr>
        <p:spPr>
          <a:xfrm rot="5400000" flipH="1">
            <a:off x="8283251" y="354211"/>
            <a:ext cx="165324" cy="1167291"/>
          </a:xfrm>
          <a:prstGeom prst="ben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291E81DA-5799-FD3E-44FD-7EAB04437438}"/>
              </a:ext>
            </a:extLst>
          </p:cNvPr>
          <p:cNvGrpSpPr/>
          <p:nvPr/>
        </p:nvGrpSpPr>
        <p:grpSpPr>
          <a:xfrm>
            <a:off x="48266" y="1754631"/>
            <a:ext cx="182880" cy="182880"/>
            <a:chOff x="513589" y="1749750"/>
            <a:chExt cx="230114" cy="230114"/>
          </a:xfrm>
        </p:grpSpPr>
        <p:sp>
          <p:nvSpPr>
            <p:cNvPr id="18" name="Diamond 17">
              <a:extLst>
                <a:ext uri="{FF2B5EF4-FFF2-40B4-BE49-F238E27FC236}">
                  <a16:creationId xmlns:a16="http://schemas.microsoft.com/office/drawing/2014/main" id="{ADF06B6E-6BBC-BFC8-A878-363D1AA2B061}"/>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9" name="TextBox 18">
              <a:extLst>
                <a:ext uri="{FF2B5EF4-FFF2-40B4-BE49-F238E27FC236}">
                  <a16:creationId xmlns:a16="http://schemas.microsoft.com/office/drawing/2014/main" id="{74AD6B64-0678-866B-C0AA-F56229D2A77D}"/>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a:t>
              </a:r>
            </a:p>
          </p:txBody>
        </p:sp>
      </p:grpSp>
      <p:grpSp>
        <p:nvGrpSpPr>
          <p:cNvPr id="20" name="Group 19">
            <a:extLst>
              <a:ext uri="{FF2B5EF4-FFF2-40B4-BE49-F238E27FC236}">
                <a16:creationId xmlns:a16="http://schemas.microsoft.com/office/drawing/2014/main" id="{4E8B1C38-85CA-4B4F-CDC6-B4257E7B7912}"/>
              </a:ext>
            </a:extLst>
          </p:cNvPr>
          <p:cNvGrpSpPr/>
          <p:nvPr/>
        </p:nvGrpSpPr>
        <p:grpSpPr>
          <a:xfrm>
            <a:off x="48266" y="2383687"/>
            <a:ext cx="182880" cy="182880"/>
            <a:chOff x="513589" y="1749750"/>
            <a:chExt cx="230114" cy="230114"/>
          </a:xfrm>
        </p:grpSpPr>
        <p:sp>
          <p:nvSpPr>
            <p:cNvPr id="21" name="Diamond 20">
              <a:extLst>
                <a:ext uri="{FF2B5EF4-FFF2-40B4-BE49-F238E27FC236}">
                  <a16:creationId xmlns:a16="http://schemas.microsoft.com/office/drawing/2014/main" id="{D60A9975-17DF-177A-9C95-77962D20769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2" name="TextBox 21">
              <a:extLst>
                <a:ext uri="{FF2B5EF4-FFF2-40B4-BE49-F238E27FC236}">
                  <a16:creationId xmlns:a16="http://schemas.microsoft.com/office/drawing/2014/main" id="{14AF227D-738F-565B-90F0-9307C63230A5}"/>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2</a:t>
              </a:r>
            </a:p>
          </p:txBody>
        </p:sp>
      </p:grpSp>
      <p:grpSp>
        <p:nvGrpSpPr>
          <p:cNvPr id="23" name="Group 22">
            <a:extLst>
              <a:ext uri="{FF2B5EF4-FFF2-40B4-BE49-F238E27FC236}">
                <a16:creationId xmlns:a16="http://schemas.microsoft.com/office/drawing/2014/main" id="{07EB5D59-5E11-0428-5355-5F8A6EBD48EA}"/>
              </a:ext>
            </a:extLst>
          </p:cNvPr>
          <p:cNvGrpSpPr/>
          <p:nvPr/>
        </p:nvGrpSpPr>
        <p:grpSpPr>
          <a:xfrm>
            <a:off x="48266" y="2811994"/>
            <a:ext cx="182880" cy="182880"/>
            <a:chOff x="513589" y="1749750"/>
            <a:chExt cx="230114" cy="230114"/>
          </a:xfrm>
        </p:grpSpPr>
        <p:sp>
          <p:nvSpPr>
            <p:cNvPr id="24" name="Diamond 23">
              <a:extLst>
                <a:ext uri="{FF2B5EF4-FFF2-40B4-BE49-F238E27FC236}">
                  <a16:creationId xmlns:a16="http://schemas.microsoft.com/office/drawing/2014/main" id="{C380FC3F-200C-963F-8838-B7F8B125717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5" name="TextBox 24">
              <a:extLst>
                <a:ext uri="{FF2B5EF4-FFF2-40B4-BE49-F238E27FC236}">
                  <a16:creationId xmlns:a16="http://schemas.microsoft.com/office/drawing/2014/main" id="{2224FE00-76E5-F8C5-E679-6942098BA062}"/>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3</a:t>
              </a:r>
            </a:p>
          </p:txBody>
        </p:sp>
      </p:grpSp>
      <p:grpSp>
        <p:nvGrpSpPr>
          <p:cNvPr id="26" name="Group 25">
            <a:extLst>
              <a:ext uri="{FF2B5EF4-FFF2-40B4-BE49-F238E27FC236}">
                <a16:creationId xmlns:a16="http://schemas.microsoft.com/office/drawing/2014/main" id="{5E25DF5A-2F0B-51B9-F17F-70B151747086}"/>
              </a:ext>
            </a:extLst>
          </p:cNvPr>
          <p:cNvGrpSpPr/>
          <p:nvPr/>
        </p:nvGrpSpPr>
        <p:grpSpPr>
          <a:xfrm>
            <a:off x="48266" y="3019511"/>
            <a:ext cx="182880" cy="182880"/>
            <a:chOff x="513589" y="1749750"/>
            <a:chExt cx="230114" cy="230114"/>
          </a:xfrm>
        </p:grpSpPr>
        <p:sp>
          <p:nvSpPr>
            <p:cNvPr id="27" name="Diamond 26">
              <a:extLst>
                <a:ext uri="{FF2B5EF4-FFF2-40B4-BE49-F238E27FC236}">
                  <a16:creationId xmlns:a16="http://schemas.microsoft.com/office/drawing/2014/main" id="{C0B567D6-2EE2-25F0-2E41-9AA28C50C78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28" name="TextBox 27">
              <a:extLst>
                <a:ext uri="{FF2B5EF4-FFF2-40B4-BE49-F238E27FC236}">
                  <a16:creationId xmlns:a16="http://schemas.microsoft.com/office/drawing/2014/main" id="{185E7CA7-DD88-0EEA-12FA-C3ADC170DE67}"/>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4</a:t>
              </a:r>
            </a:p>
          </p:txBody>
        </p:sp>
      </p:grpSp>
      <p:grpSp>
        <p:nvGrpSpPr>
          <p:cNvPr id="29" name="Group 28">
            <a:extLst>
              <a:ext uri="{FF2B5EF4-FFF2-40B4-BE49-F238E27FC236}">
                <a16:creationId xmlns:a16="http://schemas.microsoft.com/office/drawing/2014/main" id="{D95D431E-84B3-4F12-CEEA-C7EE6D6A63E9}"/>
              </a:ext>
            </a:extLst>
          </p:cNvPr>
          <p:cNvGrpSpPr/>
          <p:nvPr/>
        </p:nvGrpSpPr>
        <p:grpSpPr>
          <a:xfrm>
            <a:off x="48266" y="3227028"/>
            <a:ext cx="182880" cy="182880"/>
            <a:chOff x="513589" y="1749750"/>
            <a:chExt cx="230114" cy="230114"/>
          </a:xfrm>
        </p:grpSpPr>
        <p:sp>
          <p:nvSpPr>
            <p:cNvPr id="30" name="Diamond 29">
              <a:extLst>
                <a:ext uri="{FF2B5EF4-FFF2-40B4-BE49-F238E27FC236}">
                  <a16:creationId xmlns:a16="http://schemas.microsoft.com/office/drawing/2014/main" id="{264F00F9-6766-6678-AF87-A18AD53C395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1" name="TextBox 30">
              <a:extLst>
                <a:ext uri="{FF2B5EF4-FFF2-40B4-BE49-F238E27FC236}">
                  <a16:creationId xmlns:a16="http://schemas.microsoft.com/office/drawing/2014/main" id="{912CAD6C-5A97-F05E-FC31-D3B25D30C5DE}"/>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5</a:t>
              </a:r>
            </a:p>
          </p:txBody>
        </p:sp>
      </p:grpSp>
      <p:grpSp>
        <p:nvGrpSpPr>
          <p:cNvPr id="32" name="Group 31">
            <a:extLst>
              <a:ext uri="{FF2B5EF4-FFF2-40B4-BE49-F238E27FC236}">
                <a16:creationId xmlns:a16="http://schemas.microsoft.com/office/drawing/2014/main" id="{B817C0E1-23EB-61B3-BAB8-8639CD650F2C}"/>
              </a:ext>
            </a:extLst>
          </p:cNvPr>
          <p:cNvGrpSpPr/>
          <p:nvPr/>
        </p:nvGrpSpPr>
        <p:grpSpPr>
          <a:xfrm>
            <a:off x="48266" y="3434545"/>
            <a:ext cx="182880" cy="182880"/>
            <a:chOff x="513589" y="1749750"/>
            <a:chExt cx="230114" cy="230114"/>
          </a:xfrm>
        </p:grpSpPr>
        <p:sp>
          <p:nvSpPr>
            <p:cNvPr id="33" name="Diamond 32">
              <a:extLst>
                <a:ext uri="{FF2B5EF4-FFF2-40B4-BE49-F238E27FC236}">
                  <a16:creationId xmlns:a16="http://schemas.microsoft.com/office/drawing/2014/main" id="{6A7DF909-76D2-DE9D-5D20-23A63BD1C3B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4" name="TextBox 33">
              <a:extLst>
                <a:ext uri="{FF2B5EF4-FFF2-40B4-BE49-F238E27FC236}">
                  <a16:creationId xmlns:a16="http://schemas.microsoft.com/office/drawing/2014/main" id="{662BD4B4-42CF-8FA8-B43E-4A8C173E3A5A}"/>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6</a:t>
              </a:r>
            </a:p>
          </p:txBody>
        </p:sp>
      </p:grpSp>
      <p:grpSp>
        <p:nvGrpSpPr>
          <p:cNvPr id="35" name="Group 34">
            <a:extLst>
              <a:ext uri="{FF2B5EF4-FFF2-40B4-BE49-F238E27FC236}">
                <a16:creationId xmlns:a16="http://schemas.microsoft.com/office/drawing/2014/main" id="{34CE13A1-C9E6-4B30-3F31-41C4852F158E}"/>
              </a:ext>
            </a:extLst>
          </p:cNvPr>
          <p:cNvGrpSpPr/>
          <p:nvPr/>
        </p:nvGrpSpPr>
        <p:grpSpPr>
          <a:xfrm>
            <a:off x="48266" y="3642062"/>
            <a:ext cx="182880" cy="182880"/>
            <a:chOff x="513589" y="1749750"/>
            <a:chExt cx="230114" cy="230114"/>
          </a:xfrm>
        </p:grpSpPr>
        <p:sp>
          <p:nvSpPr>
            <p:cNvPr id="36" name="Diamond 35">
              <a:extLst>
                <a:ext uri="{FF2B5EF4-FFF2-40B4-BE49-F238E27FC236}">
                  <a16:creationId xmlns:a16="http://schemas.microsoft.com/office/drawing/2014/main" id="{E2C077B8-CC8A-5536-2684-A8DDCD8ADFB6}"/>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37" name="TextBox 36">
              <a:extLst>
                <a:ext uri="{FF2B5EF4-FFF2-40B4-BE49-F238E27FC236}">
                  <a16:creationId xmlns:a16="http://schemas.microsoft.com/office/drawing/2014/main" id="{A88AB5EA-FDBA-DDA7-110F-32B92BA5018F}"/>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7</a:t>
              </a:r>
            </a:p>
          </p:txBody>
        </p:sp>
      </p:grpSp>
      <p:grpSp>
        <p:nvGrpSpPr>
          <p:cNvPr id="38" name="Group 37">
            <a:extLst>
              <a:ext uri="{FF2B5EF4-FFF2-40B4-BE49-F238E27FC236}">
                <a16:creationId xmlns:a16="http://schemas.microsoft.com/office/drawing/2014/main" id="{EB5C6ABE-0D26-2D93-C428-78C01A80B17B}"/>
              </a:ext>
            </a:extLst>
          </p:cNvPr>
          <p:cNvGrpSpPr/>
          <p:nvPr/>
        </p:nvGrpSpPr>
        <p:grpSpPr>
          <a:xfrm>
            <a:off x="48266" y="3849579"/>
            <a:ext cx="182880" cy="182880"/>
            <a:chOff x="513589" y="1749750"/>
            <a:chExt cx="230114" cy="230114"/>
          </a:xfrm>
        </p:grpSpPr>
        <p:sp>
          <p:nvSpPr>
            <p:cNvPr id="39" name="Diamond 38">
              <a:extLst>
                <a:ext uri="{FF2B5EF4-FFF2-40B4-BE49-F238E27FC236}">
                  <a16:creationId xmlns:a16="http://schemas.microsoft.com/office/drawing/2014/main" id="{E492351B-3CB4-1678-3D38-DDC2B13058B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0" name="TextBox 39">
              <a:extLst>
                <a:ext uri="{FF2B5EF4-FFF2-40B4-BE49-F238E27FC236}">
                  <a16:creationId xmlns:a16="http://schemas.microsoft.com/office/drawing/2014/main" id="{25F08622-C581-7777-A7CD-97D91D99AE37}"/>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8</a:t>
              </a:r>
            </a:p>
          </p:txBody>
        </p:sp>
      </p:grpSp>
      <p:grpSp>
        <p:nvGrpSpPr>
          <p:cNvPr id="41" name="Group 40">
            <a:extLst>
              <a:ext uri="{FF2B5EF4-FFF2-40B4-BE49-F238E27FC236}">
                <a16:creationId xmlns:a16="http://schemas.microsoft.com/office/drawing/2014/main" id="{E390D295-0A07-4014-39E4-7DBAB07DAE7E}"/>
              </a:ext>
            </a:extLst>
          </p:cNvPr>
          <p:cNvGrpSpPr/>
          <p:nvPr/>
        </p:nvGrpSpPr>
        <p:grpSpPr>
          <a:xfrm>
            <a:off x="48266" y="4057096"/>
            <a:ext cx="182880" cy="182880"/>
            <a:chOff x="513589" y="1749750"/>
            <a:chExt cx="230114" cy="230114"/>
          </a:xfrm>
        </p:grpSpPr>
        <p:sp>
          <p:nvSpPr>
            <p:cNvPr id="42" name="Diamond 41">
              <a:extLst>
                <a:ext uri="{FF2B5EF4-FFF2-40B4-BE49-F238E27FC236}">
                  <a16:creationId xmlns:a16="http://schemas.microsoft.com/office/drawing/2014/main" id="{8645D248-61C8-D340-A5E7-C48A907356E0}"/>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3" name="TextBox 42">
              <a:extLst>
                <a:ext uri="{FF2B5EF4-FFF2-40B4-BE49-F238E27FC236}">
                  <a16:creationId xmlns:a16="http://schemas.microsoft.com/office/drawing/2014/main" id="{4F9D3725-472D-16B1-F2E9-25B0F6D58D62}"/>
                </a:ext>
              </a:extLst>
            </p:cNvPr>
            <p:cNvSpPr txBox="1"/>
            <p:nvPr/>
          </p:nvSpPr>
          <p:spPr>
            <a:xfrm>
              <a:off x="599793" y="1787861"/>
              <a:ext cx="57708"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9</a:t>
              </a:r>
            </a:p>
          </p:txBody>
        </p:sp>
      </p:grpSp>
      <p:grpSp>
        <p:nvGrpSpPr>
          <p:cNvPr id="44" name="Group 43">
            <a:extLst>
              <a:ext uri="{FF2B5EF4-FFF2-40B4-BE49-F238E27FC236}">
                <a16:creationId xmlns:a16="http://schemas.microsoft.com/office/drawing/2014/main" id="{0EBAA379-3416-FC1C-1D75-CA099EA41AE9}"/>
              </a:ext>
            </a:extLst>
          </p:cNvPr>
          <p:cNvGrpSpPr/>
          <p:nvPr/>
        </p:nvGrpSpPr>
        <p:grpSpPr>
          <a:xfrm>
            <a:off x="48266" y="4264613"/>
            <a:ext cx="182880" cy="182880"/>
            <a:chOff x="513589" y="1749750"/>
            <a:chExt cx="230114" cy="230114"/>
          </a:xfrm>
        </p:grpSpPr>
        <p:sp>
          <p:nvSpPr>
            <p:cNvPr id="45" name="Diamond 44">
              <a:extLst>
                <a:ext uri="{FF2B5EF4-FFF2-40B4-BE49-F238E27FC236}">
                  <a16:creationId xmlns:a16="http://schemas.microsoft.com/office/drawing/2014/main" id="{81586129-5AD1-248A-673D-01C827A6953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6" name="TextBox 45">
              <a:extLst>
                <a:ext uri="{FF2B5EF4-FFF2-40B4-BE49-F238E27FC236}">
                  <a16:creationId xmlns:a16="http://schemas.microsoft.com/office/drawing/2014/main" id="{1F7550D0-7914-A621-7365-489B8BA149DD}"/>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10</a:t>
              </a:r>
            </a:p>
          </p:txBody>
        </p:sp>
      </p:grpSp>
      <p:grpSp>
        <p:nvGrpSpPr>
          <p:cNvPr id="47" name="Group 46">
            <a:extLst>
              <a:ext uri="{FF2B5EF4-FFF2-40B4-BE49-F238E27FC236}">
                <a16:creationId xmlns:a16="http://schemas.microsoft.com/office/drawing/2014/main" id="{46E2D661-8A19-6951-1D15-A13DCABAF9FD}"/>
              </a:ext>
            </a:extLst>
          </p:cNvPr>
          <p:cNvGrpSpPr/>
          <p:nvPr/>
        </p:nvGrpSpPr>
        <p:grpSpPr>
          <a:xfrm>
            <a:off x="48266" y="4472130"/>
            <a:ext cx="182880" cy="182880"/>
            <a:chOff x="513589" y="1749750"/>
            <a:chExt cx="230114" cy="230114"/>
          </a:xfrm>
        </p:grpSpPr>
        <p:sp>
          <p:nvSpPr>
            <p:cNvPr id="48" name="Diamond 47">
              <a:extLst>
                <a:ext uri="{FF2B5EF4-FFF2-40B4-BE49-F238E27FC236}">
                  <a16:creationId xmlns:a16="http://schemas.microsoft.com/office/drawing/2014/main" id="{ACCE7566-FB3C-9787-0C04-011335686ABD}"/>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49" name="TextBox 48">
              <a:extLst>
                <a:ext uri="{FF2B5EF4-FFF2-40B4-BE49-F238E27FC236}">
                  <a16:creationId xmlns:a16="http://schemas.microsoft.com/office/drawing/2014/main" id="{BBFE7D1D-BA0F-DDEC-F113-113B5D632DC7}"/>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11</a:t>
              </a:r>
            </a:p>
          </p:txBody>
        </p:sp>
      </p:grpSp>
      <p:grpSp>
        <p:nvGrpSpPr>
          <p:cNvPr id="50" name="Group 49">
            <a:extLst>
              <a:ext uri="{FF2B5EF4-FFF2-40B4-BE49-F238E27FC236}">
                <a16:creationId xmlns:a16="http://schemas.microsoft.com/office/drawing/2014/main" id="{35490EE2-86A4-A093-13A9-E79D79DF34DA}"/>
              </a:ext>
            </a:extLst>
          </p:cNvPr>
          <p:cNvGrpSpPr/>
          <p:nvPr/>
        </p:nvGrpSpPr>
        <p:grpSpPr>
          <a:xfrm>
            <a:off x="48266" y="4679647"/>
            <a:ext cx="182880" cy="182880"/>
            <a:chOff x="513589" y="1749750"/>
            <a:chExt cx="230114" cy="230114"/>
          </a:xfrm>
        </p:grpSpPr>
        <p:sp>
          <p:nvSpPr>
            <p:cNvPr id="51" name="Diamond 50">
              <a:extLst>
                <a:ext uri="{FF2B5EF4-FFF2-40B4-BE49-F238E27FC236}">
                  <a16:creationId xmlns:a16="http://schemas.microsoft.com/office/drawing/2014/main" id="{867ED573-AE84-BFE2-4E4F-EED855AA8D94}"/>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2" name="TextBox 51">
              <a:extLst>
                <a:ext uri="{FF2B5EF4-FFF2-40B4-BE49-F238E27FC236}">
                  <a16:creationId xmlns:a16="http://schemas.microsoft.com/office/drawing/2014/main" id="{93DA19AF-D910-AC16-CEB5-B7CC1287A018}"/>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12</a:t>
              </a:r>
            </a:p>
          </p:txBody>
        </p:sp>
      </p:grpSp>
      <p:grpSp>
        <p:nvGrpSpPr>
          <p:cNvPr id="53" name="Group 52">
            <a:extLst>
              <a:ext uri="{FF2B5EF4-FFF2-40B4-BE49-F238E27FC236}">
                <a16:creationId xmlns:a16="http://schemas.microsoft.com/office/drawing/2014/main" id="{8A2E2C66-E580-5F01-5333-B04FF2D453A6}"/>
              </a:ext>
            </a:extLst>
          </p:cNvPr>
          <p:cNvGrpSpPr/>
          <p:nvPr/>
        </p:nvGrpSpPr>
        <p:grpSpPr>
          <a:xfrm>
            <a:off x="48266" y="4887164"/>
            <a:ext cx="182880" cy="182880"/>
            <a:chOff x="513589" y="1749750"/>
            <a:chExt cx="230114" cy="230114"/>
          </a:xfrm>
        </p:grpSpPr>
        <p:sp>
          <p:nvSpPr>
            <p:cNvPr id="54" name="Diamond 53">
              <a:extLst>
                <a:ext uri="{FF2B5EF4-FFF2-40B4-BE49-F238E27FC236}">
                  <a16:creationId xmlns:a16="http://schemas.microsoft.com/office/drawing/2014/main" id="{340F1D43-B6A4-A58B-9833-EDDE8B88545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5" name="TextBox 54">
              <a:extLst>
                <a:ext uri="{FF2B5EF4-FFF2-40B4-BE49-F238E27FC236}">
                  <a16:creationId xmlns:a16="http://schemas.microsoft.com/office/drawing/2014/main" id="{A3B7C2C2-A0FC-1542-C8D7-4779246180A3}"/>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13</a:t>
              </a:r>
            </a:p>
          </p:txBody>
        </p:sp>
      </p:grpSp>
      <p:grpSp>
        <p:nvGrpSpPr>
          <p:cNvPr id="56" name="Group 55">
            <a:extLst>
              <a:ext uri="{FF2B5EF4-FFF2-40B4-BE49-F238E27FC236}">
                <a16:creationId xmlns:a16="http://schemas.microsoft.com/office/drawing/2014/main" id="{C3D1EC5D-FC3B-5008-066E-374F8071D5C2}"/>
              </a:ext>
            </a:extLst>
          </p:cNvPr>
          <p:cNvGrpSpPr/>
          <p:nvPr/>
        </p:nvGrpSpPr>
        <p:grpSpPr>
          <a:xfrm>
            <a:off x="48266" y="5094681"/>
            <a:ext cx="182880" cy="182880"/>
            <a:chOff x="513589" y="1749750"/>
            <a:chExt cx="230114" cy="230114"/>
          </a:xfrm>
        </p:grpSpPr>
        <p:sp>
          <p:nvSpPr>
            <p:cNvPr id="57" name="Diamond 56">
              <a:extLst>
                <a:ext uri="{FF2B5EF4-FFF2-40B4-BE49-F238E27FC236}">
                  <a16:creationId xmlns:a16="http://schemas.microsoft.com/office/drawing/2014/main" id="{004116C2-8FA7-408A-9402-9B85E47F907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58" name="TextBox 57">
              <a:extLst>
                <a:ext uri="{FF2B5EF4-FFF2-40B4-BE49-F238E27FC236}">
                  <a16:creationId xmlns:a16="http://schemas.microsoft.com/office/drawing/2014/main" id="{1BE5D576-5B03-8EF8-0C6E-6DFA10DC5D9E}"/>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14</a:t>
              </a:r>
            </a:p>
          </p:txBody>
        </p:sp>
      </p:grpSp>
      <p:grpSp>
        <p:nvGrpSpPr>
          <p:cNvPr id="59" name="Group 58">
            <a:extLst>
              <a:ext uri="{FF2B5EF4-FFF2-40B4-BE49-F238E27FC236}">
                <a16:creationId xmlns:a16="http://schemas.microsoft.com/office/drawing/2014/main" id="{4803CEC5-A39A-8AED-688D-BAFA93610C2A}"/>
              </a:ext>
            </a:extLst>
          </p:cNvPr>
          <p:cNvGrpSpPr/>
          <p:nvPr/>
        </p:nvGrpSpPr>
        <p:grpSpPr>
          <a:xfrm>
            <a:off x="48266" y="5302198"/>
            <a:ext cx="182880" cy="182880"/>
            <a:chOff x="513589" y="1749750"/>
            <a:chExt cx="230114" cy="230114"/>
          </a:xfrm>
        </p:grpSpPr>
        <p:sp>
          <p:nvSpPr>
            <p:cNvPr id="60" name="Diamond 59">
              <a:extLst>
                <a:ext uri="{FF2B5EF4-FFF2-40B4-BE49-F238E27FC236}">
                  <a16:creationId xmlns:a16="http://schemas.microsoft.com/office/drawing/2014/main" id="{741F5C51-1491-0768-9A13-0458F45B46B5}"/>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61" name="TextBox 60">
              <a:extLst>
                <a:ext uri="{FF2B5EF4-FFF2-40B4-BE49-F238E27FC236}">
                  <a16:creationId xmlns:a16="http://schemas.microsoft.com/office/drawing/2014/main" id="{EB6D0EAA-EC50-3E12-A316-884FA4A80BB4}"/>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15</a:t>
              </a:r>
            </a:p>
          </p:txBody>
        </p:sp>
      </p:grpSp>
      <p:grpSp>
        <p:nvGrpSpPr>
          <p:cNvPr id="62" name="Group 61">
            <a:extLst>
              <a:ext uri="{FF2B5EF4-FFF2-40B4-BE49-F238E27FC236}">
                <a16:creationId xmlns:a16="http://schemas.microsoft.com/office/drawing/2014/main" id="{2B3F3B29-694F-7F4B-B268-33F8A9205FE5}"/>
              </a:ext>
            </a:extLst>
          </p:cNvPr>
          <p:cNvGrpSpPr/>
          <p:nvPr/>
        </p:nvGrpSpPr>
        <p:grpSpPr>
          <a:xfrm>
            <a:off x="48266" y="5509721"/>
            <a:ext cx="182880" cy="182880"/>
            <a:chOff x="513589" y="1749750"/>
            <a:chExt cx="230114" cy="230114"/>
          </a:xfrm>
        </p:grpSpPr>
        <p:sp>
          <p:nvSpPr>
            <p:cNvPr id="63" name="Diamond 62">
              <a:extLst>
                <a:ext uri="{FF2B5EF4-FFF2-40B4-BE49-F238E27FC236}">
                  <a16:creationId xmlns:a16="http://schemas.microsoft.com/office/drawing/2014/main" id="{769F1C5C-8ADD-0ED0-E5DF-7A49DB06BC52}"/>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sz="2800"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64" name="TextBox 63">
              <a:extLst>
                <a:ext uri="{FF2B5EF4-FFF2-40B4-BE49-F238E27FC236}">
                  <a16:creationId xmlns:a16="http://schemas.microsoft.com/office/drawing/2014/main" id="{5CE8ADF8-9A2A-4907-75B3-F6E2149D81B8}"/>
                </a:ext>
              </a:extLst>
            </p:cNvPr>
            <p:cNvSpPr txBox="1"/>
            <p:nvPr/>
          </p:nvSpPr>
          <p:spPr>
            <a:xfrm>
              <a:off x="570939" y="1787861"/>
              <a:ext cx="115416" cy="153888"/>
            </a:xfrm>
            <a:prstGeom prst="rect">
              <a:avLst/>
            </a:prstGeom>
            <a:noFill/>
          </p:spPr>
          <p:txBody>
            <a:bodyPr wrap="none" lIns="0" tIns="0" rIns="0" bIns="0" rtlCol="0" anchor="ctr">
              <a:spAutoFit/>
            </a:bodyPr>
            <a:lstStyle/>
            <a:p>
              <a:pPr algn="ctr"/>
              <a:r>
                <a:rPr lang="en-US" sz="1000" dirty="0">
                  <a:solidFill>
                    <a:schemeClr val="bg1"/>
                  </a:solidFill>
                  <a:latin typeface="Arial Narrow" panose="020B0604020202020204" pitchFamily="34" charset="0"/>
                  <a:cs typeface="Arial Narrow" panose="020B0604020202020204" pitchFamily="34" charset="0"/>
                </a:rPr>
                <a:t>16</a:t>
              </a:r>
            </a:p>
          </p:txBody>
        </p:sp>
      </p:grpSp>
      <p:pic>
        <p:nvPicPr>
          <p:cNvPr id="65" name="Picture 8" descr="AWS Elastic Compute Cloud (EC2) - 유형과 구매옵션">
            <a:extLst>
              <a:ext uri="{FF2B5EF4-FFF2-40B4-BE49-F238E27FC236}">
                <a16:creationId xmlns:a16="http://schemas.microsoft.com/office/drawing/2014/main" id="{BB7982B2-FFCC-1D28-E3DD-D06852F7A90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58418" y="154184"/>
            <a:ext cx="599063" cy="599063"/>
          </a:xfrm>
          <a:prstGeom prst="rect">
            <a:avLst/>
          </a:prstGeom>
          <a:noFill/>
          <a:extLst>
            <a:ext uri="{909E8E84-426E-40DD-AFC4-6F175D3DCCD1}">
              <a14:hiddenFill xmlns:a14="http://schemas.microsoft.com/office/drawing/2010/main">
                <a:solidFill>
                  <a:srgbClr val="FFFFFF"/>
                </a:solidFill>
              </a14:hiddenFill>
            </a:ext>
          </a:extLst>
        </p:spPr>
      </p:pic>
      <p:sp>
        <p:nvSpPr>
          <p:cNvPr id="66" name="Multiply 65">
            <a:extLst>
              <a:ext uri="{FF2B5EF4-FFF2-40B4-BE49-F238E27FC236}">
                <a16:creationId xmlns:a16="http://schemas.microsoft.com/office/drawing/2014/main" id="{BDF9BC5D-FC95-ED2E-B15F-8AA8CE9C9800}"/>
              </a:ext>
            </a:extLst>
          </p:cNvPr>
          <p:cNvSpPr/>
          <p:nvPr/>
        </p:nvSpPr>
        <p:spPr>
          <a:xfrm>
            <a:off x="6281477" y="68671"/>
            <a:ext cx="366904" cy="555036"/>
          </a:xfrm>
          <a:prstGeom prst="mathMultiply">
            <a:avLst>
              <a:gd name="adj1" fmla="val 14115"/>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511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98D9FF45-BA63-2A23-2CA0-1D7AF5B92C29}"/>
              </a:ext>
            </a:extLst>
          </p:cNvPr>
          <p:cNvGrpSpPr/>
          <p:nvPr/>
        </p:nvGrpSpPr>
        <p:grpSpPr>
          <a:xfrm>
            <a:off x="861871" y="5494107"/>
            <a:ext cx="182880" cy="182880"/>
            <a:chOff x="513589" y="1749750"/>
            <a:chExt cx="230114" cy="230114"/>
          </a:xfrm>
        </p:grpSpPr>
        <p:sp>
          <p:nvSpPr>
            <p:cNvPr id="76" name="Diamond 75">
              <a:extLst>
                <a:ext uri="{FF2B5EF4-FFF2-40B4-BE49-F238E27FC236}">
                  <a16:creationId xmlns:a16="http://schemas.microsoft.com/office/drawing/2014/main" id="{7843BAF7-8F05-788A-CA05-CEB9E853DF6E}"/>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77" name="TextBox 76">
              <a:extLst>
                <a:ext uri="{FF2B5EF4-FFF2-40B4-BE49-F238E27FC236}">
                  <a16:creationId xmlns:a16="http://schemas.microsoft.com/office/drawing/2014/main" id="{71367D3D-877F-BC0B-22BB-41A75BADCCFD}"/>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0</a:t>
              </a:r>
            </a:p>
          </p:txBody>
        </p:sp>
      </p:grpSp>
      <p:grpSp>
        <p:nvGrpSpPr>
          <p:cNvPr id="78" name="Group 77">
            <a:extLst>
              <a:ext uri="{FF2B5EF4-FFF2-40B4-BE49-F238E27FC236}">
                <a16:creationId xmlns:a16="http://schemas.microsoft.com/office/drawing/2014/main" id="{C138678B-D7D9-9C2F-15B5-716916587175}"/>
              </a:ext>
            </a:extLst>
          </p:cNvPr>
          <p:cNvGrpSpPr/>
          <p:nvPr/>
        </p:nvGrpSpPr>
        <p:grpSpPr>
          <a:xfrm>
            <a:off x="1307578" y="5494107"/>
            <a:ext cx="182880" cy="182880"/>
            <a:chOff x="513589" y="1749750"/>
            <a:chExt cx="230114" cy="230114"/>
          </a:xfrm>
        </p:grpSpPr>
        <p:sp>
          <p:nvSpPr>
            <p:cNvPr id="79" name="Diamond 78">
              <a:extLst>
                <a:ext uri="{FF2B5EF4-FFF2-40B4-BE49-F238E27FC236}">
                  <a16:creationId xmlns:a16="http://schemas.microsoft.com/office/drawing/2014/main" id="{BD4111F4-0D43-B898-A52F-F6DB567D835D}"/>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0" name="TextBox 79">
              <a:extLst>
                <a:ext uri="{FF2B5EF4-FFF2-40B4-BE49-F238E27FC236}">
                  <a16:creationId xmlns:a16="http://schemas.microsoft.com/office/drawing/2014/main" id="{381D355D-42B2-E9CE-D650-3B38B4969799}"/>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a:t>
              </a:r>
            </a:p>
          </p:txBody>
        </p:sp>
      </p:grpSp>
      <p:grpSp>
        <p:nvGrpSpPr>
          <p:cNvPr id="81" name="Group 80">
            <a:extLst>
              <a:ext uri="{FF2B5EF4-FFF2-40B4-BE49-F238E27FC236}">
                <a16:creationId xmlns:a16="http://schemas.microsoft.com/office/drawing/2014/main" id="{EE9058AC-3A54-8C5A-265E-FE86F90D5FFD}"/>
              </a:ext>
            </a:extLst>
          </p:cNvPr>
          <p:cNvGrpSpPr/>
          <p:nvPr/>
        </p:nvGrpSpPr>
        <p:grpSpPr>
          <a:xfrm>
            <a:off x="1753285" y="5494107"/>
            <a:ext cx="182880" cy="182880"/>
            <a:chOff x="513589" y="1749750"/>
            <a:chExt cx="230114" cy="230114"/>
          </a:xfrm>
        </p:grpSpPr>
        <p:sp>
          <p:nvSpPr>
            <p:cNvPr id="82" name="Diamond 81">
              <a:extLst>
                <a:ext uri="{FF2B5EF4-FFF2-40B4-BE49-F238E27FC236}">
                  <a16:creationId xmlns:a16="http://schemas.microsoft.com/office/drawing/2014/main" id="{D91069E1-3362-E251-232D-3FE91FA788F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3" name="TextBox 82">
              <a:extLst>
                <a:ext uri="{FF2B5EF4-FFF2-40B4-BE49-F238E27FC236}">
                  <a16:creationId xmlns:a16="http://schemas.microsoft.com/office/drawing/2014/main" id="{9162626D-303D-2209-198E-048B93C19464}"/>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2</a:t>
              </a:r>
            </a:p>
          </p:txBody>
        </p:sp>
      </p:grpSp>
      <p:grpSp>
        <p:nvGrpSpPr>
          <p:cNvPr id="84" name="Group 83">
            <a:extLst>
              <a:ext uri="{FF2B5EF4-FFF2-40B4-BE49-F238E27FC236}">
                <a16:creationId xmlns:a16="http://schemas.microsoft.com/office/drawing/2014/main" id="{D90A960F-62C7-909C-B6A3-21C316425B2F}"/>
              </a:ext>
            </a:extLst>
          </p:cNvPr>
          <p:cNvGrpSpPr/>
          <p:nvPr/>
        </p:nvGrpSpPr>
        <p:grpSpPr>
          <a:xfrm>
            <a:off x="2198992" y="5494107"/>
            <a:ext cx="182880" cy="182880"/>
            <a:chOff x="513589" y="1749750"/>
            <a:chExt cx="230114" cy="230114"/>
          </a:xfrm>
        </p:grpSpPr>
        <p:sp>
          <p:nvSpPr>
            <p:cNvPr id="85" name="Diamond 84">
              <a:extLst>
                <a:ext uri="{FF2B5EF4-FFF2-40B4-BE49-F238E27FC236}">
                  <a16:creationId xmlns:a16="http://schemas.microsoft.com/office/drawing/2014/main" id="{DA83FB50-D5EB-CA06-8376-F4645CA427D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6" name="TextBox 85">
              <a:extLst>
                <a:ext uri="{FF2B5EF4-FFF2-40B4-BE49-F238E27FC236}">
                  <a16:creationId xmlns:a16="http://schemas.microsoft.com/office/drawing/2014/main" id="{649CBDF9-AF3A-673D-8179-D4D04A9039EC}"/>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3</a:t>
              </a:r>
            </a:p>
          </p:txBody>
        </p:sp>
      </p:grpSp>
      <p:grpSp>
        <p:nvGrpSpPr>
          <p:cNvPr id="87" name="Group 86">
            <a:extLst>
              <a:ext uri="{FF2B5EF4-FFF2-40B4-BE49-F238E27FC236}">
                <a16:creationId xmlns:a16="http://schemas.microsoft.com/office/drawing/2014/main" id="{8AB29BE4-E304-4AB5-E2F2-0F76764A0ECF}"/>
              </a:ext>
            </a:extLst>
          </p:cNvPr>
          <p:cNvGrpSpPr/>
          <p:nvPr/>
        </p:nvGrpSpPr>
        <p:grpSpPr>
          <a:xfrm>
            <a:off x="2644699" y="5494107"/>
            <a:ext cx="182880" cy="182880"/>
            <a:chOff x="513589" y="1749750"/>
            <a:chExt cx="230114" cy="230114"/>
          </a:xfrm>
        </p:grpSpPr>
        <p:sp>
          <p:nvSpPr>
            <p:cNvPr id="88" name="Diamond 87">
              <a:extLst>
                <a:ext uri="{FF2B5EF4-FFF2-40B4-BE49-F238E27FC236}">
                  <a16:creationId xmlns:a16="http://schemas.microsoft.com/office/drawing/2014/main" id="{53F82F70-A4C9-75C1-F384-E04CC0694AD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89" name="TextBox 88">
              <a:extLst>
                <a:ext uri="{FF2B5EF4-FFF2-40B4-BE49-F238E27FC236}">
                  <a16:creationId xmlns:a16="http://schemas.microsoft.com/office/drawing/2014/main" id="{B299D1FE-9B96-4580-1C76-4DF1009A42E1}"/>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4</a:t>
              </a:r>
            </a:p>
          </p:txBody>
        </p:sp>
      </p:grpSp>
      <p:grpSp>
        <p:nvGrpSpPr>
          <p:cNvPr id="90" name="Group 89">
            <a:extLst>
              <a:ext uri="{FF2B5EF4-FFF2-40B4-BE49-F238E27FC236}">
                <a16:creationId xmlns:a16="http://schemas.microsoft.com/office/drawing/2014/main" id="{2F4A99A4-0AA9-29A7-BFC4-3768F74C015E}"/>
              </a:ext>
            </a:extLst>
          </p:cNvPr>
          <p:cNvGrpSpPr/>
          <p:nvPr/>
        </p:nvGrpSpPr>
        <p:grpSpPr>
          <a:xfrm>
            <a:off x="3090406" y="5494107"/>
            <a:ext cx="182880" cy="182880"/>
            <a:chOff x="513589" y="1749750"/>
            <a:chExt cx="230114" cy="230114"/>
          </a:xfrm>
        </p:grpSpPr>
        <p:sp>
          <p:nvSpPr>
            <p:cNvPr id="91" name="Diamond 90">
              <a:extLst>
                <a:ext uri="{FF2B5EF4-FFF2-40B4-BE49-F238E27FC236}">
                  <a16:creationId xmlns:a16="http://schemas.microsoft.com/office/drawing/2014/main" id="{6DA39112-A136-2CA5-D029-108BD6CE95F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2" name="TextBox 91">
              <a:extLst>
                <a:ext uri="{FF2B5EF4-FFF2-40B4-BE49-F238E27FC236}">
                  <a16:creationId xmlns:a16="http://schemas.microsoft.com/office/drawing/2014/main" id="{5B581B4B-283E-7792-9C25-2CC635955732}"/>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5</a:t>
              </a:r>
            </a:p>
          </p:txBody>
        </p:sp>
      </p:grpSp>
      <p:grpSp>
        <p:nvGrpSpPr>
          <p:cNvPr id="93" name="Group 92">
            <a:extLst>
              <a:ext uri="{FF2B5EF4-FFF2-40B4-BE49-F238E27FC236}">
                <a16:creationId xmlns:a16="http://schemas.microsoft.com/office/drawing/2014/main" id="{58F1E56A-737B-B151-8E0E-5982B7C4CB85}"/>
              </a:ext>
            </a:extLst>
          </p:cNvPr>
          <p:cNvGrpSpPr/>
          <p:nvPr/>
        </p:nvGrpSpPr>
        <p:grpSpPr>
          <a:xfrm>
            <a:off x="3536113" y="5494107"/>
            <a:ext cx="182880" cy="182880"/>
            <a:chOff x="513589" y="1749750"/>
            <a:chExt cx="230114" cy="230114"/>
          </a:xfrm>
        </p:grpSpPr>
        <p:sp>
          <p:nvSpPr>
            <p:cNvPr id="94" name="Diamond 93">
              <a:extLst>
                <a:ext uri="{FF2B5EF4-FFF2-40B4-BE49-F238E27FC236}">
                  <a16:creationId xmlns:a16="http://schemas.microsoft.com/office/drawing/2014/main" id="{93195FC8-09CF-20A2-B0C6-7E3AF808AC4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5" name="TextBox 94">
              <a:extLst>
                <a:ext uri="{FF2B5EF4-FFF2-40B4-BE49-F238E27FC236}">
                  <a16:creationId xmlns:a16="http://schemas.microsoft.com/office/drawing/2014/main" id="{2FEE049A-919C-1D45-F4B1-95CB94E910D5}"/>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6</a:t>
              </a:r>
            </a:p>
          </p:txBody>
        </p:sp>
      </p:grpSp>
      <p:grpSp>
        <p:nvGrpSpPr>
          <p:cNvPr id="96" name="Group 95">
            <a:extLst>
              <a:ext uri="{FF2B5EF4-FFF2-40B4-BE49-F238E27FC236}">
                <a16:creationId xmlns:a16="http://schemas.microsoft.com/office/drawing/2014/main" id="{ACF9F1F0-C198-9298-37BD-78AF6B48F56A}"/>
              </a:ext>
            </a:extLst>
          </p:cNvPr>
          <p:cNvGrpSpPr/>
          <p:nvPr/>
        </p:nvGrpSpPr>
        <p:grpSpPr>
          <a:xfrm>
            <a:off x="3981820" y="5494107"/>
            <a:ext cx="182880" cy="182880"/>
            <a:chOff x="513589" y="1749750"/>
            <a:chExt cx="230114" cy="230114"/>
          </a:xfrm>
        </p:grpSpPr>
        <p:sp>
          <p:nvSpPr>
            <p:cNvPr id="97" name="Diamond 96">
              <a:extLst>
                <a:ext uri="{FF2B5EF4-FFF2-40B4-BE49-F238E27FC236}">
                  <a16:creationId xmlns:a16="http://schemas.microsoft.com/office/drawing/2014/main" id="{FD2F19BF-C385-3D75-D23C-797C29E925C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98" name="TextBox 97">
              <a:extLst>
                <a:ext uri="{FF2B5EF4-FFF2-40B4-BE49-F238E27FC236}">
                  <a16:creationId xmlns:a16="http://schemas.microsoft.com/office/drawing/2014/main" id="{238D21D2-5833-CAB7-C680-A3764721CF03}"/>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7</a:t>
              </a:r>
            </a:p>
          </p:txBody>
        </p:sp>
      </p:grpSp>
      <p:grpSp>
        <p:nvGrpSpPr>
          <p:cNvPr id="99" name="Group 98">
            <a:extLst>
              <a:ext uri="{FF2B5EF4-FFF2-40B4-BE49-F238E27FC236}">
                <a16:creationId xmlns:a16="http://schemas.microsoft.com/office/drawing/2014/main" id="{FBB2E4CE-A7C5-1CCB-26A1-9654AFFF753C}"/>
              </a:ext>
            </a:extLst>
          </p:cNvPr>
          <p:cNvGrpSpPr/>
          <p:nvPr/>
        </p:nvGrpSpPr>
        <p:grpSpPr>
          <a:xfrm>
            <a:off x="4427527" y="5494107"/>
            <a:ext cx="182880" cy="182880"/>
            <a:chOff x="513589" y="1749750"/>
            <a:chExt cx="230114" cy="230114"/>
          </a:xfrm>
        </p:grpSpPr>
        <p:sp>
          <p:nvSpPr>
            <p:cNvPr id="100" name="Diamond 99">
              <a:extLst>
                <a:ext uri="{FF2B5EF4-FFF2-40B4-BE49-F238E27FC236}">
                  <a16:creationId xmlns:a16="http://schemas.microsoft.com/office/drawing/2014/main" id="{02F977B6-9244-99C1-AFC5-D1B235F98F97}"/>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1" name="TextBox 100">
              <a:extLst>
                <a:ext uri="{FF2B5EF4-FFF2-40B4-BE49-F238E27FC236}">
                  <a16:creationId xmlns:a16="http://schemas.microsoft.com/office/drawing/2014/main" id="{4CAC9473-8908-7596-3CCD-914256ADC5DC}"/>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8</a:t>
              </a:r>
            </a:p>
          </p:txBody>
        </p:sp>
      </p:grpSp>
      <p:grpSp>
        <p:nvGrpSpPr>
          <p:cNvPr id="102" name="Group 101">
            <a:extLst>
              <a:ext uri="{FF2B5EF4-FFF2-40B4-BE49-F238E27FC236}">
                <a16:creationId xmlns:a16="http://schemas.microsoft.com/office/drawing/2014/main" id="{3225177D-C6B6-048D-3A01-65A22C6D5FFD}"/>
              </a:ext>
            </a:extLst>
          </p:cNvPr>
          <p:cNvGrpSpPr/>
          <p:nvPr/>
        </p:nvGrpSpPr>
        <p:grpSpPr>
          <a:xfrm>
            <a:off x="4873234" y="5494107"/>
            <a:ext cx="182880" cy="182880"/>
            <a:chOff x="513589" y="1749750"/>
            <a:chExt cx="230114" cy="230114"/>
          </a:xfrm>
        </p:grpSpPr>
        <p:sp>
          <p:nvSpPr>
            <p:cNvPr id="103" name="Diamond 102">
              <a:extLst>
                <a:ext uri="{FF2B5EF4-FFF2-40B4-BE49-F238E27FC236}">
                  <a16:creationId xmlns:a16="http://schemas.microsoft.com/office/drawing/2014/main" id="{5CEABE83-4E77-7A23-B1F6-5864076EA9B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4" name="TextBox 103">
              <a:extLst>
                <a:ext uri="{FF2B5EF4-FFF2-40B4-BE49-F238E27FC236}">
                  <a16:creationId xmlns:a16="http://schemas.microsoft.com/office/drawing/2014/main" id="{853E7538-A6BD-7D21-6177-DF39878DC2E0}"/>
                </a:ext>
              </a:extLst>
            </p:cNvPr>
            <p:cNvSpPr txBox="1"/>
            <p:nvPr/>
          </p:nvSpPr>
          <p:spPr>
            <a:xfrm>
              <a:off x="607807" y="1810943"/>
              <a:ext cx="41678"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9</a:t>
              </a:r>
            </a:p>
          </p:txBody>
        </p:sp>
      </p:grpSp>
      <p:grpSp>
        <p:nvGrpSpPr>
          <p:cNvPr id="105" name="Group 104">
            <a:extLst>
              <a:ext uri="{FF2B5EF4-FFF2-40B4-BE49-F238E27FC236}">
                <a16:creationId xmlns:a16="http://schemas.microsoft.com/office/drawing/2014/main" id="{2C33E157-42BD-6F29-B92D-EB4B487BCC4F}"/>
              </a:ext>
            </a:extLst>
          </p:cNvPr>
          <p:cNvGrpSpPr/>
          <p:nvPr/>
        </p:nvGrpSpPr>
        <p:grpSpPr>
          <a:xfrm>
            <a:off x="5318941" y="5494107"/>
            <a:ext cx="182880" cy="182880"/>
            <a:chOff x="513589" y="1749750"/>
            <a:chExt cx="230114" cy="230114"/>
          </a:xfrm>
        </p:grpSpPr>
        <p:sp>
          <p:nvSpPr>
            <p:cNvPr id="106" name="Diamond 105">
              <a:extLst>
                <a:ext uri="{FF2B5EF4-FFF2-40B4-BE49-F238E27FC236}">
                  <a16:creationId xmlns:a16="http://schemas.microsoft.com/office/drawing/2014/main" id="{B386CFCD-B927-5264-441B-224CE3764A13}"/>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07" name="TextBox 106">
              <a:extLst>
                <a:ext uri="{FF2B5EF4-FFF2-40B4-BE49-F238E27FC236}">
                  <a16:creationId xmlns:a16="http://schemas.microsoft.com/office/drawing/2014/main" id="{667733BD-38CD-77FF-EE47-85BFF0E39631}"/>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10</a:t>
              </a:r>
            </a:p>
          </p:txBody>
        </p:sp>
      </p:grpSp>
      <p:grpSp>
        <p:nvGrpSpPr>
          <p:cNvPr id="108" name="Group 107">
            <a:extLst>
              <a:ext uri="{FF2B5EF4-FFF2-40B4-BE49-F238E27FC236}">
                <a16:creationId xmlns:a16="http://schemas.microsoft.com/office/drawing/2014/main" id="{1D837089-0F60-C378-D50C-161304F71523}"/>
              </a:ext>
            </a:extLst>
          </p:cNvPr>
          <p:cNvGrpSpPr/>
          <p:nvPr/>
        </p:nvGrpSpPr>
        <p:grpSpPr>
          <a:xfrm>
            <a:off x="5764648" y="5494107"/>
            <a:ext cx="182880" cy="182880"/>
            <a:chOff x="513589" y="1749750"/>
            <a:chExt cx="230114" cy="230114"/>
          </a:xfrm>
        </p:grpSpPr>
        <p:sp>
          <p:nvSpPr>
            <p:cNvPr id="109" name="Diamond 108">
              <a:extLst>
                <a:ext uri="{FF2B5EF4-FFF2-40B4-BE49-F238E27FC236}">
                  <a16:creationId xmlns:a16="http://schemas.microsoft.com/office/drawing/2014/main" id="{38F1B3BD-E80A-EC60-9A08-760B742B3BE9}"/>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0" name="TextBox 109">
              <a:extLst>
                <a:ext uri="{FF2B5EF4-FFF2-40B4-BE49-F238E27FC236}">
                  <a16:creationId xmlns:a16="http://schemas.microsoft.com/office/drawing/2014/main" id="{67936F98-0147-ACF6-95B1-B38EA8CBBB1C}"/>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11</a:t>
              </a:r>
            </a:p>
          </p:txBody>
        </p:sp>
      </p:grpSp>
      <p:grpSp>
        <p:nvGrpSpPr>
          <p:cNvPr id="111" name="Group 110">
            <a:extLst>
              <a:ext uri="{FF2B5EF4-FFF2-40B4-BE49-F238E27FC236}">
                <a16:creationId xmlns:a16="http://schemas.microsoft.com/office/drawing/2014/main" id="{D160F36D-8DCF-9572-D947-D789341EA3CF}"/>
              </a:ext>
            </a:extLst>
          </p:cNvPr>
          <p:cNvGrpSpPr/>
          <p:nvPr/>
        </p:nvGrpSpPr>
        <p:grpSpPr>
          <a:xfrm>
            <a:off x="6210355" y="5494107"/>
            <a:ext cx="182880" cy="182880"/>
            <a:chOff x="513589" y="1749750"/>
            <a:chExt cx="230114" cy="230114"/>
          </a:xfrm>
        </p:grpSpPr>
        <p:sp>
          <p:nvSpPr>
            <p:cNvPr id="112" name="Diamond 111">
              <a:extLst>
                <a:ext uri="{FF2B5EF4-FFF2-40B4-BE49-F238E27FC236}">
                  <a16:creationId xmlns:a16="http://schemas.microsoft.com/office/drawing/2014/main" id="{5FE0FE78-AB6F-D692-E8EC-15DB41C2331C}"/>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3" name="TextBox 112">
              <a:extLst>
                <a:ext uri="{FF2B5EF4-FFF2-40B4-BE49-F238E27FC236}">
                  <a16:creationId xmlns:a16="http://schemas.microsoft.com/office/drawing/2014/main" id="{5E565FE3-AEA8-1DD7-6EB2-30DC2202FAD7}"/>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12</a:t>
              </a:r>
            </a:p>
          </p:txBody>
        </p:sp>
      </p:grpSp>
      <p:grpSp>
        <p:nvGrpSpPr>
          <p:cNvPr id="114" name="Group 113">
            <a:extLst>
              <a:ext uri="{FF2B5EF4-FFF2-40B4-BE49-F238E27FC236}">
                <a16:creationId xmlns:a16="http://schemas.microsoft.com/office/drawing/2014/main" id="{0F61C3DA-8026-383D-DB0B-C15DA193B8F0}"/>
              </a:ext>
            </a:extLst>
          </p:cNvPr>
          <p:cNvGrpSpPr/>
          <p:nvPr/>
        </p:nvGrpSpPr>
        <p:grpSpPr>
          <a:xfrm>
            <a:off x="6656062" y="5494107"/>
            <a:ext cx="182880" cy="182880"/>
            <a:chOff x="513589" y="1749750"/>
            <a:chExt cx="230114" cy="230114"/>
          </a:xfrm>
        </p:grpSpPr>
        <p:sp>
          <p:nvSpPr>
            <p:cNvPr id="115" name="Diamond 114">
              <a:extLst>
                <a:ext uri="{FF2B5EF4-FFF2-40B4-BE49-F238E27FC236}">
                  <a16:creationId xmlns:a16="http://schemas.microsoft.com/office/drawing/2014/main" id="{4C3B21D1-7367-2ED5-C4A6-D426FBC8AA2F}"/>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6" name="TextBox 115">
              <a:extLst>
                <a:ext uri="{FF2B5EF4-FFF2-40B4-BE49-F238E27FC236}">
                  <a16:creationId xmlns:a16="http://schemas.microsoft.com/office/drawing/2014/main" id="{878AA705-31AC-AE7C-F41A-218FDA67380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13</a:t>
              </a:r>
            </a:p>
          </p:txBody>
        </p:sp>
      </p:grpSp>
      <p:grpSp>
        <p:nvGrpSpPr>
          <p:cNvPr id="117" name="Group 116">
            <a:extLst>
              <a:ext uri="{FF2B5EF4-FFF2-40B4-BE49-F238E27FC236}">
                <a16:creationId xmlns:a16="http://schemas.microsoft.com/office/drawing/2014/main" id="{19FA1A52-E008-4449-FCB2-0B42F845CAB1}"/>
              </a:ext>
            </a:extLst>
          </p:cNvPr>
          <p:cNvGrpSpPr/>
          <p:nvPr/>
        </p:nvGrpSpPr>
        <p:grpSpPr>
          <a:xfrm>
            <a:off x="7101769" y="5494107"/>
            <a:ext cx="182880" cy="182880"/>
            <a:chOff x="513589" y="1749750"/>
            <a:chExt cx="230114" cy="230114"/>
          </a:xfrm>
        </p:grpSpPr>
        <p:sp>
          <p:nvSpPr>
            <p:cNvPr id="118" name="Diamond 117">
              <a:extLst>
                <a:ext uri="{FF2B5EF4-FFF2-40B4-BE49-F238E27FC236}">
                  <a16:creationId xmlns:a16="http://schemas.microsoft.com/office/drawing/2014/main" id="{926A4AED-3358-5FED-FA04-A60D6A16BFD2}"/>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19" name="TextBox 118">
              <a:extLst>
                <a:ext uri="{FF2B5EF4-FFF2-40B4-BE49-F238E27FC236}">
                  <a16:creationId xmlns:a16="http://schemas.microsoft.com/office/drawing/2014/main" id="{EDD02973-784C-B6C2-614C-CF01C2B45DB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14</a:t>
              </a:r>
            </a:p>
          </p:txBody>
        </p:sp>
      </p:grpSp>
      <p:grpSp>
        <p:nvGrpSpPr>
          <p:cNvPr id="120" name="Group 119">
            <a:extLst>
              <a:ext uri="{FF2B5EF4-FFF2-40B4-BE49-F238E27FC236}">
                <a16:creationId xmlns:a16="http://schemas.microsoft.com/office/drawing/2014/main" id="{55703526-5A5E-9320-995F-B1FE960C8921}"/>
              </a:ext>
            </a:extLst>
          </p:cNvPr>
          <p:cNvGrpSpPr/>
          <p:nvPr/>
        </p:nvGrpSpPr>
        <p:grpSpPr>
          <a:xfrm>
            <a:off x="7547476" y="5494107"/>
            <a:ext cx="182880" cy="182880"/>
            <a:chOff x="513589" y="1749750"/>
            <a:chExt cx="230114" cy="230114"/>
          </a:xfrm>
        </p:grpSpPr>
        <p:sp>
          <p:nvSpPr>
            <p:cNvPr id="121" name="Diamond 120">
              <a:extLst>
                <a:ext uri="{FF2B5EF4-FFF2-40B4-BE49-F238E27FC236}">
                  <a16:creationId xmlns:a16="http://schemas.microsoft.com/office/drawing/2014/main" id="{B4D98069-D0BC-3ACA-53A1-3B1EBDBBF97A}"/>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22" name="TextBox 121">
              <a:extLst>
                <a:ext uri="{FF2B5EF4-FFF2-40B4-BE49-F238E27FC236}">
                  <a16:creationId xmlns:a16="http://schemas.microsoft.com/office/drawing/2014/main" id="{396C3147-CF94-B34D-6DF1-09DE47954869}"/>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15</a:t>
              </a:r>
            </a:p>
          </p:txBody>
        </p:sp>
      </p:grpSp>
      <p:grpSp>
        <p:nvGrpSpPr>
          <p:cNvPr id="123" name="Group 122">
            <a:extLst>
              <a:ext uri="{FF2B5EF4-FFF2-40B4-BE49-F238E27FC236}">
                <a16:creationId xmlns:a16="http://schemas.microsoft.com/office/drawing/2014/main" id="{8EF937A2-BCEB-4A72-2565-B140096E59A3}"/>
              </a:ext>
            </a:extLst>
          </p:cNvPr>
          <p:cNvGrpSpPr/>
          <p:nvPr/>
        </p:nvGrpSpPr>
        <p:grpSpPr>
          <a:xfrm>
            <a:off x="7993176" y="5494107"/>
            <a:ext cx="182880" cy="182880"/>
            <a:chOff x="513589" y="1749750"/>
            <a:chExt cx="230114" cy="230114"/>
          </a:xfrm>
        </p:grpSpPr>
        <p:sp>
          <p:nvSpPr>
            <p:cNvPr id="124" name="Diamond 123">
              <a:extLst>
                <a:ext uri="{FF2B5EF4-FFF2-40B4-BE49-F238E27FC236}">
                  <a16:creationId xmlns:a16="http://schemas.microsoft.com/office/drawing/2014/main" id="{84AF3757-BBC1-AD42-9037-3FCEF8B8F138}"/>
                </a:ext>
              </a:extLst>
            </p:cNvPr>
            <p:cNvSpPr/>
            <p:nvPr/>
          </p:nvSpPr>
          <p:spPr>
            <a:xfrm>
              <a:off x="513589" y="1749750"/>
              <a:ext cx="230114" cy="230114"/>
            </a:xfrm>
            <a:prstGeom prst="diamond">
              <a:avLst/>
            </a:prstGeom>
            <a:solidFill>
              <a:srgbClr val="C00000"/>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274320" rIns="0" bIns="0" rtlCol="0" anchor="t" anchorCtr="0"/>
            <a:lstStyle/>
            <a:p>
              <a:pPr algn="ctr"/>
              <a:endParaRPr lang="en-US" dirty="0">
                <a:solidFill>
                  <a:schemeClr val="tx1"/>
                </a:solidFill>
                <a:effectLst>
                  <a:glow rad="101600">
                    <a:schemeClr val="bg1">
                      <a:alpha val="60000"/>
                    </a:schemeClr>
                  </a:glow>
                </a:effectLst>
                <a:latin typeface="Arial Narrow" panose="020B0604020202020204" pitchFamily="34" charset="0"/>
                <a:cs typeface="Arial Narrow" panose="020B0604020202020204" pitchFamily="34" charset="0"/>
              </a:endParaRPr>
            </a:p>
          </p:txBody>
        </p:sp>
        <p:sp>
          <p:nvSpPr>
            <p:cNvPr id="125" name="TextBox 124">
              <a:extLst>
                <a:ext uri="{FF2B5EF4-FFF2-40B4-BE49-F238E27FC236}">
                  <a16:creationId xmlns:a16="http://schemas.microsoft.com/office/drawing/2014/main" id="{04D59737-85B9-C4C3-DA2F-90348735083B}"/>
                </a:ext>
              </a:extLst>
            </p:cNvPr>
            <p:cNvSpPr txBox="1"/>
            <p:nvPr/>
          </p:nvSpPr>
          <p:spPr>
            <a:xfrm>
              <a:off x="586969" y="1810943"/>
              <a:ext cx="83356" cy="107722"/>
            </a:xfrm>
            <a:prstGeom prst="rect">
              <a:avLst/>
            </a:prstGeom>
            <a:noFill/>
          </p:spPr>
          <p:txBody>
            <a:bodyPr wrap="none" lIns="0" tIns="0" rIns="0" bIns="0" rtlCol="0" anchor="ctr">
              <a:spAutoFit/>
            </a:bodyPr>
            <a:lstStyle/>
            <a:p>
              <a:pPr algn="ctr"/>
              <a:r>
                <a:rPr lang="en-US" sz="700" dirty="0">
                  <a:solidFill>
                    <a:schemeClr val="bg1"/>
                  </a:solidFill>
                  <a:latin typeface="Arial Narrow" panose="020B0604020202020204" pitchFamily="34" charset="0"/>
                  <a:cs typeface="Arial Narrow" panose="020B0604020202020204" pitchFamily="34" charset="0"/>
                </a:rPr>
                <a:t>16</a:t>
              </a:r>
            </a:p>
          </p:txBody>
        </p:sp>
      </p:grpSp>
      <p:sp>
        <p:nvSpPr>
          <p:cNvPr id="127" name="Rounded Rectangle 126">
            <a:extLst>
              <a:ext uri="{FF2B5EF4-FFF2-40B4-BE49-F238E27FC236}">
                <a16:creationId xmlns:a16="http://schemas.microsoft.com/office/drawing/2014/main" id="{1BAF77AE-8DE2-F18C-374C-7056F0C18706}"/>
              </a:ext>
            </a:extLst>
          </p:cNvPr>
          <p:cNvSpPr/>
          <p:nvPr/>
        </p:nvSpPr>
        <p:spPr>
          <a:xfrm>
            <a:off x="4695622" y="161932"/>
            <a:ext cx="4407539" cy="670275"/>
          </a:xfrm>
          <a:custGeom>
            <a:avLst/>
            <a:gdLst>
              <a:gd name="connsiteX0" fmla="*/ 0 w 4407539"/>
              <a:gd name="connsiteY0" fmla="*/ 111715 h 670275"/>
              <a:gd name="connsiteX1" fmla="*/ 111715 w 4407539"/>
              <a:gd name="connsiteY1" fmla="*/ 0 h 670275"/>
              <a:gd name="connsiteX2" fmla="*/ 793127 w 4407539"/>
              <a:gd name="connsiteY2" fmla="*/ 0 h 670275"/>
              <a:gd name="connsiteX3" fmla="*/ 1390857 w 4407539"/>
              <a:gd name="connsiteY3" fmla="*/ 0 h 670275"/>
              <a:gd name="connsiteX4" fmla="*/ 1946746 w 4407539"/>
              <a:gd name="connsiteY4" fmla="*/ 0 h 670275"/>
              <a:gd name="connsiteX5" fmla="*/ 2502634 w 4407539"/>
              <a:gd name="connsiteY5" fmla="*/ 0 h 670275"/>
              <a:gd name="connsiteX6" fmla="*/ 3142205 w 4407539"/>
              <a:gd name="connsiteY6" fmla="*/ 0 h 670275"/>
              <a:gd name="connsiteX7" fmla="*/ 3781776 w 4407539"/>
              <a:gd name="connsiteY7" fmla="*/ 0 h 670275"/>
              <a:gd name="connsiteX8" fmla="*/ 4295824 w 4407539"/>
              <a:gd name="connsiteY8" fmla="*/ 0 h 670275"/>
              <a:gd name="connsiteX9" fmla="*/ 4407539 w 4407539"/>
              <a:gd name="connsiteY9" fmla="*/ 111715 h 670275"/>
              <a:gd name="connsiteX10" fmla="*/ 4407539 w 4407539"/>
              <a:gd name="connsiteY10" fmla="*/ 558560 h 670275"/>
              <a:gd name="connsiteX11" fmla="*/ 4295824 w 4407539"/>
              <a:gd name="connsiteY11" fmla="*/ 670275 h 670275"/>
              <a:gd name="connsiteX12" fmla="*/ 3656253 w 4407539"/>
              <a:gd name="connsiteY12" fmla="*/ 670275 h 670275"/>
              <a:gd name="connsiteX13" fmla="*/ 3058523 w 4407539"/>
              <a:gd name="connsiteY13" fmla="*/ 670275 h 670275"/>
              <a:gd name="connsiteX14" fmla="*/ 2377111 w 4407539"/>
              <a:gd name="connsiteY14" fmla="*/ 670275 h 670275"/>
              <a:gd name="connsiteX15" fmla="*/ 1779381 w 4407539"/>
              <a:gd name="connsiteY15" fmla="*/ 670275 h 670275"/>
              <a:gd name="connsiteX16" fmla="*/ 1097969 w 4407539"/>
              <a:gd name="connsiteY16" fmla="*/ 670275 h 670275"/>
              <a:gd name="connsiteX17" fmla="*/ 111715 w 4407539"/>
              <a:gd name="connsiteY17" fmla="*/ 670275 h 670275"/>
              <a:gd name="connsiteX18" fmla="*/ 0 w 4407539"/>
              <a:gd name="connsiteY18" fmla="*/ 558560 h 670275"/>
              <a:gd name="connsiteX19" fmla="*/ 0 w 4407539"/>
              <a:gd name="connsiteY19" fmla="*/ 111715 h 6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7539" h="670275" extrusionOk="0">
                <a:moveTo>
                  <a:pt x="0" y="111715"/>
                </a:moveTo>
                <a:cubicBezTo>
                  <a:pt x="5056" y="63623"/>
                  <a:pt x="62985" y="-9132"/>
                  <a:pt x="111715" y="0"/>
                </a:cubicBezTo>
                <a:cubicBezTo>
                  <a:pt x="407989" y="-72805"/>
                  <a:pt x="599721" y="2855"/>
                  <a:pt x="793127" y="0"/>
                </a:cubicBezTo>
                <a:cubicBezTo>
                  <a:pt x="986533" y="-2855"/>
                  <a:pt x="1271283" y="52634"/>
                  <a:pt x="1390857" y="0"/>
                </a:cubicBezTo>
                <a:cubicBezTo>
                  <a:pt x="1510431" y="-52634"/>
                  <a:pt x="1796226" y="39378"/>
                  <a:pt x="1946746" y="0"/>
                </a:cubicBezTo>
                <a:cubicBezTo>
                  <a:pt x="2097266" y="-39378"/>
                  <a:pt x="2278170" y="58568"/>
                  <a:pt x="2502634" y="0"/>
                </a:cubicBezTo>
                <a:cubicBezTo>
                  <a:pt x="2727098" y="-58568"/>
                  <a:pt x="2881374" y="17817"/>
                  <a:pt x="3142205" y="0"/>
                </a:cubicBezTo>
                <a:cubicBezTo>
                  <a:pt x="3403036" y="-17817"/>
                  <a:pt x="3492905" y="60266"/>
                  <a:pt x="3781776" y="0"/>
                </a:cubicBezTo>
                <a:cubicBezTo>
                  <a:pt x="4070647" y="-60266"/>
                  <a:pt x="4111101" y="26997"/>
                  <a:pt x="4295824" y="0"/>
                </a:cubicBezTo>
                <a:cubicBezTo>
                  <a:pt x="4349019" y="-5048"/>
                  <a:pt x="4403691" y="48177"/>
                  <a:pt x="4407539" y="111715"/>
                </a:cubicBezTo>
                <a:cubicBezTo>
                  <a:pt x="4425819" y="309076"/>
                  <a:pt x="4369906" y="428742"/>
                  <a:pt x="4407539" y="558560"/>
                </a:cubicBezTo>
                <a:cubicBezTo>
                  <a:pt x="4399744" y="618064"/>
                  <a:pt x="4344865" y="672973"/>
                  <a:pt x="4295824" y="670275"/>
                </a:cubicBezTo>
                <a:cubicBezTo>
                  <a:pt x="4094869" y="700356"/>
                  <a:pt x="3836534" y="660644"/>
                  <a:pt x="3656253" y="670275"/>
                </a:cubicBezTo>
                <a:cubicBezTo>
                  <a:pt x="3475972" y="679906"/>
                  <a:pt x="3216204" y="607130"/>
                  <a:pt x="3058523" y="670275"/>
                </a:cubicBezTo>
                <a:cubicBezTo>
                  <a:pt x="2900842" y="733420"/>
                  <a:pt x="2570009" y="628021"/>
                  <a:pt x="2377111" y="670275"/>
                </a:cubicBezTo>
                <a:cubicBezTo>
                  <a:pt x="2184213" y="712529"/>
                  <a:pt x="1911992" y="622243"/>
                  <a:pt x="1779381" y="670275"/>
                </a:cubicBezTo>
                <a:cubicBezTo>
                  <a:pt x="1646770" y="718307"/>
                  <a:pt x="1399077" y="628945"/>
                  <a:pt x="1097969" y="670275"/>
                </a:cubicBezTo>
                <a:cubicBezTo>
                  <a:pt x="796861" y="711605"/>
                  <a:pt x="594629" y="581051"/>
                  <a:pt x="111715" y="670275"/>
                </a:cubicBezTo>
                <a:cubicBezTo>
                  <a:pt x="57937" y="676830"/>
                  <a:pt x="1664" y="617200"/>
                  <a:pt x="0" y="558560"/>
                </a:cubicBezTo>
                <a:cubicBezTo>
                  <a:pt x="-19848" y="427413"/>
                  <a:pt x="38470" y="315391"/>
                  <a:pt x="0" y="111715"/>
                </a:cubicBezTo>
                <a:close/>
              </a:path>
            </a:pathLst>
          </a:custGeom>
          <a:solidFill>
            <a:schemeClr val="bg1">
              <a:lumMod val="95000"/>
            </a:schemeClr>
          </a:solidFill>
          <a:ln w="3810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Summarized Results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methodology cracked over 95% of the Have I Been Pwned hash dataset!</a:t>
            </a:r>
            <a:endParaRPr lang="en-US" sz="1600" dirty="0">
              <a:effectLst>
                <a:glow rad="101600">
                  <a:schemeClr val="bg1">
                    <a:alpha val="60000"/>
                  </a:schemeClr>
                </a:glow>
              </a:effectLst>
            </a:endParaRPr>
          </a:p>
        </p:txBody>
      </p:sp>
      <p:pic>
        <p:nvPicPr>
          <p:cNvPr id="11" name="Picture 10">
            <a:extLst>
              <a:ext uri="{FF2B5EF4-FFF2-40B4-BE49-F238E27FC236}">
                <a16:creationId xmlns:a16="http://schemas.microsoft.com/office/drawing/2014/main" id="{A812733F-3D13-3366-7137-F6BFE0FF6FB8}"/>
              </a:ext>
            </a:extLst>
          </p:cNvPr>
          <p:cNvPicPr>
            <a:picLocks noChangeAspect="1"/>
          </p:cNvPicPr>
          <p:nvPr/>
        </p:nvPicPr>
        <p:blipFill>
          <a:blip r:embed="rId2"/>
          <a:stretch>
            <a:fillRect/>
          </a:stretch>
        </p:blipFill>
        <p:spPr>
          <a:xfrm>
            <a:off x="628650" y="1209980"/>
            <a:ext cx="7772400" cy="436874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6C366E-2065-DDF1-16B3-BE28E2CEC951}"/>
                  </a:ext>
                </a:extLst>
              </p:cNvPr>
              <p:cNvSpPr txBox="1"/>
              <p:nvPr/>
            </p:nvSpPr>
            <p:spPr>
              <a:xfrm>
                <a:off x="4701560" y="218542"/>
                <a:ext cx="4407540" cy="555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C00000"/>
                              </a:solidFill>
                              <a:latin typeface="Cambria Math" panose="02040503050406030204" pitchFamily="18" charset="0"/>
                            </a:rPr>
                            <m:t>888,921,267</m:t>
                          </m:r>
                          <m:r>
                            <a:rPr lang="en-US" b="0" i="1" smtClean="0">
                              <a:latin typeface="Cambria Math" panose="02040503050406030204" pitchFamily="18" charset="0"/>
                            </a:rPr>
                            <m:t> </m:t>
                          </m:r>
                          <m:r>
                            <a:rPr lang="en-US" b="1" i="1" smtClean="0">
                              <a:solidFill>
                                <a:srgbClr val="C00000"/>
                              </a:solidFill>
                              <a:latin typeface="Cambria Math" panose="02040503050406030204" pitchFamily="18" charset="0"/>
                            </a:rPr>
                            <m:t>𝑪𝒓𝒂𝒄𝒌𝒆𝒅</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𝑯𝒂𝒔𝒉𝒆𝒔</m:t>
                          </m:r>
                        </m:num>
                        <m:den>
                          <m:r>
                            <a:rPr lang="en-US" b="0" i="1" smtClean="0">
                              <a:solidFill>
                                <a:srgbClr val="002060"/>
                              </a:solidFill>
                              <a:latin typeface="Cambria Math" panose="02040503050406030204" pitchFamily="18" charset="0"/>
                            </a:rPr>
                            <m:t>931,855,073 </m:t>
                          </m:r>
                          <m:r>
                            <a:rPr lang="en-US" b="1" i="1" smtClean="0">
                              <a:solidFill>
                                <a:srgbClr val="002060"/>
                              </a:solidFill>
                              <a:latin typeface="Cambria Math" panose="02040503050406030204" pitchFamily="18" charset="0"/>
                            </a:rPr>
                            <m:t>𝑻𝒐𝒕𝒂𝒍</m:t>
                          </m:r>
                          <m:r>
                            <a:rPr lang="en-US" b="1" i="1" smtClean="0">
                              <a:solidFill>
                                <a:srgbClr val="002060"/>
                              </a:solidFill>
                              <a:latin typeface="Cambria Math" panose="02040503050406030204" pitchFamily="18" charset="0"/>
                            </a:rPr>
                            <m:t> </m:t>
                          </m:r>
                          <m:r>
                            <a:rPr lang="en-US" b="1" i="1" smtClean="0">
                              <a:solidFill>
                                <a:srgbClr val="002060"/>
                              </a:solidFill>
                              <a:latin typeface="Cambria Math" panose="02040503050406030204" pitchFamily="18" charset="0"/>
                            </a:rPr>
                            <m:t>𝑯𝒂𝒔𝒉𝒆𝒔</m:t>
                          </m:r>
                        </m:den>
                      </m:f>
                      <m:r>
                        <a:rPr lang="en-US" b="0" i="1" smtClean="0">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𝟗𝟓</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𝟑𝟗</m:t>
                      </m:r>
                      <m:r>
                        <a:rPr lang="en-US" b="1" i="1" smtClean="0">
                          <a:solidFill>
                            <a:srgbClr val="C00000"/>
                          </a:solidFill>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14" name="TextBox 13">
                <a:extLst>
                  <a:ext uri="{FF2B5EF4-FFF2-40B4-BE49-F238E27FC236}">
                    <a16:creationId xmlns:a16="http://schemas.microsoft.com/office/drawing/2014/main" id="{666C366E-2065-DDF1-16B3-BE28E2CEC951}"/>
                  </a:ext>
                </a:extLst>
              </p:cNvPr>
              <p:cNvSpPr txBox="1">
                <a:spLocks noRot="1" noChangeAspect="1" noMove="1" noResize="1" noEditPoints="1" noAdjustHandles="1" noChangeArrowheads="1" noChangeShapeType="1" noTextEdit="1"/>
              </p:cNvSpPr>
              <p:nvPr/>
            </p:nvSpPr>
            <p:spPr>
              <a:xfrm>
                <a:off x="4701560" y="218542"/>
                <a:ext cx="4407540" cy="555217"/>
              </a:xfrm>
              <a:prstGeom prst="rect">
                <a:avLst/>
              </a:prstGeom>
              <a:blipFill>
                <a:blip r:embed="rId3"/>
                <a:stretch>
                  <a:fillRect t="-9091" b="-25000"/>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9828640A-1592-5DE7-6CE1-2F3B925F2B1D}"/>
              </a:ext>
            </a:extLst>
          </p:cNvPr>
          <p:cNvCxnSpPr>
            <a:cxnSpLocks/>
          </p:cNvCxnSpPr>
          <p:nvPr/>
        </p:nvCxnSpPr>
        <p:spPr>
          <a:xfrm rot="5400000" flipH="1" flipV="1">
            <a:off x="7800146" y="999239"/>
            <a:ext cx="1056365" cy="421176"/>
          </a:xfrm>
          <a:prstGeom prst="curvedConnector3">
            <a:avLst>
              <a:gd name="adj1" fmla="val 273"/>
            </a:avLst>
          </a:prstGeom>
          <a:ln w="28575">
            <a:solidFill>
              <a:srgbClr val="C00000"/>
            </a:solidFill>
            <a:headEnd type="ova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3F460B1-94D6-8FA4-09CF-D4E2AD3CCA0E}"/>
              </a:ext>
            </a:extLst>
          </p:cNvPr>
          <p:cNvSpPr txBox="1"/>
          <p:nvPr/>
        </p:nvSpPr>
        <p:spPr>
          <a:xfrm>
            <a:off x="4429240" y="5029134"/>
            <a:ext cx="192360" cy="123111"/>
          </a:xfrm>
          <a:prstGeom prst="rect">
            <a:avLst/>
          </a:prstGeom>
          <a:noFill/>
        </p:spPr>
        <p:txBody>
          <a:bodyPr wrap="none" lIns="0" tIns="0" rIns="0" bIns="0" rtlCol="0" anchor="ctr">
            <a:spAutoFit/>
          </a:bodyPr>
          <a:lstStyle/>
          <a:p>
            <a:pPr algn="ctr"/>
            <a:r>
              <a:rPr lang="en-US" sz="800" b="1" dirty="0">
                <a:solidFill>
                  <a:schemeClr val="bg1"/>
                </a:solidFill>
                <a:latin typeface="Arial Narrow" panose="020B0604020202020204" pitchFamily="34" charset="0"/>
                <a:cs typeface="Arial Narrow" panose="020B0604020202020204" pitchFamily="34" charset="0"/>
              </a:rPr>
              <a:t>0.3%</a:t>
            </a:r>
          </a:p>
        </p:txBody>
      </p:sp>
      <p:sp>
        <p:nvSpPr>
          <p:cNvPr id="7" name="Can 6">
            <a:extLst>
              <a:ext uri="{FF2B5EF4-FFF2-40B4-BE49-F238E27FC236}">
                <a16:creationId xmlns:a16="http://schemas.microsoft.com/office/drawing/2014/main" id="{32151D5E-98FF-98E4-59C0-CB60D7777B0B}"/>
              </a:ext>
            </a:extLst>
          </p:cNvPr>
          <p:cNvSpPr/>
          <p:nvPr/>
        </p:nvSpPr>
        <p:spPr>
          <a:xfrm>
            <a:off x="1272981"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31</a:t>
            </a:r>
          </a:p>
          <a:p>
            <a:pPr algn="ctr"/>
            <a:r>
              <a:rPr lang="en-US" sz="600" dirty="0"/>
              <a:t>GB</a:t>
            </a:r>
          </a:p>
        </p:txBody>
      </p:sp>
      <p:sp>
        <p:nvSpPr>
          <p:cNvPr id="8" name="Can 7">
            <a:extLst>
              <a:ext uri="{FF2B5EF4-FFF2-40B4-BE49-F238E27FC236}">
                <a16:creationId xmlns:a16="http://schemas.microsoft.com/office/drawing/2014/main" id="{1B2068DE-4F99-7476-6312-C441C6EB6971}"/>
              </a:ext>
            </a:extLst>
          </p:cNvPr>
          <p:cNvSpPr/>
          <p:nvPr/>
        </p:nvSpPr>
        <p:spPr>
          <a:xfrm>
            <a:off x="171853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6.7</a:t>
            </a:r>
          </a:p>
          <a:p>
            <a:pPr algn="ctr"/>
            <a:r>
              <a:rPr lang="en-US" sz="600" dirty="0"/>
              <a:t>GB</a:t>
            </a:r>
          </a:p>
        </p:txBody>
      </p:sp>
      <p:sp>
        <p:nvSpPr>
          <p:cNvPr id="9" name="Can 8">
            <a:extLst>
              <a:ext uri="{FF2B5EF4-FFF2-40B4-BE49-F238E27FC236}">
                <a16:creationId xmlns:a16="http://schemas.microsoft.com/office/drawing/2014/main" id="{37C2A5E9-320B-D37A-FE0B-0D23B321BB8D}"/>
              </a:ext>
            </a:extLst>
          </p:cNvPr>
          <p:cNvSpPr/>
          <p:nvPr/>
        </p:nvSpPr>
        <p:spPr>
          <a:xfrm>
            <a:off x="2164087"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4.5</a:t>
            </a:r>
          </a:p>
          <a:p>
            <a:pPr algn="ctr"/>
            <a:r>
              <a:rPr lang="en-US" sz="600" dirty="0"/>
              <a:t>GB</a:t>
            </a:r>
          </a:p>
        </p:txBody>
      </p:sp>
      <p:sp>
        <p:nvSpPr>
          <p:cNvPr id="10" name="Can 9">
            <a:extLst>
              <a:ext uri="{FF2B5EF4-FFF2-40B4-BE49-F238E27FC236}">
                <a16:creationId xmlns:a16="http://schemas.microsoft.com/office/drawing/2014/main" id="{F9A27727-2B30-363B-97AD-077CC0B9F338}"/>
              </a:ext>
            </a:extLst>
          </p:cNvPr>
          <p:cNvSpPr/>
          <p:nvPr/>
        </p:nvSpPr>
        <p:spPr>
          <a:xfrm>
            <a:off x="2609640"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4.3</a:t>
            </a:r>
          </a:p>
          <a:p>
            <a:pPr algn="ctr"/>
            <a:r>
              <a:rPr lang="en-US" sz="600" dirty="0"/>
              <a:t>GB</a:t>
            </a:r>
          </a:p>
        </p:txBody>
      </p:sp>
      <p:sp>
        <p:nvSpPr>
          <p:cNvPr id="12" name="Can 11">
            <a:extLst>
              <a:ext uri="{FF2B5EF4-FFF2-40B4-BE49-F238E27FC236}">
                <a16:creationId xmlns:a16="http://schemas.microsoft.com/office/drawing/2014/main" id="{97770F29-B8CA-1D1A-D1AE-178B3A10ECD6}"/>
              </a:ext>
            </a:extLst>
          </p:cNvPr>
          <p:cNvSpPr/>
          <p:nvPr/>
        </p:nvSpPr>
        <p:spPr>
          <a:xfrm>
            <a:off x="3055193"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3.9</a:t>
            </a:r>
          </a:p>
          <a:p>
            <a:pPr algn="ctr"/>
            <a:r>
              <a:rPr lang="en-US" sz="600" dirty="0"/>
              <a:t>GB</a:t>
            </a:r>
          </a:p>
        </p:txBody>
      </p:sp>
      <p:sp>
        <p:nvSpPr>
          <p:cNvPr id="13" name="Can 12">
            <a:extLst>
              <a:ext uri="{FF2B5EF4-FFF2-40B4-BE49-F238E27FC236}">
                <a16:creationId xmlns:a16="http://schemas.microsoft.com/office/drawing/2014/main" id="{B7BDD281-7F5C-C8DD-11E9-4622EA3CD60B}"/>
              </a:ext>
            </a:extLst>
          </p:cNvPr>
          <p:cNvSpPr/>
          <p:nvPr/>
        </p:nvSpPr>
        <p:spPr>
          <a:xfrm>
            <a:off x="3500746"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3.5</a:t>
            </a:r>
          </a:p>
          <a:p>
            <a:pPr algn="ctr"/>
            <a:r>
              <a:rPr lang="en-US" sz="600" dirty="0"/>
              <a:t>GB</a:t>
            </a:r>
          </a:p>
        </p:txBody>
      </p:sp>
      <p:sp>
        <p:nvSpPr>
          <p:cNvPr id="15" name="Can 14">
            <a:extLst>
              <a:ext uri="{FF2B5EF4-FFF2-40B4-BE49-F238E27FC236}">
                <a16:creationId xmlns:a16="http://schemas.microsoft.com/office/drawing/2014/main" id="{E3CF6E89-19E5-70B8-412B-1395BFD4D0C6}"/>
              </a:ext>
            </a:extLst>
          </p:cNvPr>
          <p:cNvSpPr/>
          <p:nvPr/>
        </p:nvSpPr>
        <p:spPr>
          <a:xfrm>
            <a:off x="3946299"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3.0</a:t>
            </a:r>
          </a:p>
          <a:p>
            <a:pPr algn="ctr"/>
            <a:r>
              <a:rPr lang="en-US" sz="600" dirty="0"/>
              <a:t>GB</a:t>
            </a:r>
          </a:p>
        </p:txBody>
      </p:sp>
      <p:sp>
        <p:nvSpPr>
          <p:cNvPr id="17" name="Can 16">
            <a:extLst>
              <a:ext uri="{FF2B5EF4-FFF2-40B4-BE49-F238E27FC236}">
                <a16:creationId xmlns:a16="http://schemas.microsoft.com/office/drawing/2014/main" id="{78272A2E-44FA-50A0-4B74-1A927CDC8A56}"/>
              </a:ext>
            </a:extLst>
          </p:cNvPr>
          <p:cNvSpPr/>
          <p:nvPr/>
        </p:nvSpPr>
        <p:spPr>
          <a:xfrm>
            <a:off x="4391852"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2.8</a:t>
            </a:r>
          </a:p>
          <a:p>
            <a:pPr algn="ctr"/>
            <a:r>
              <a:rPr lang="en-US" sz="600" dirty="0"/>
              <a:t>GB</a:t>
            </a:r>
          </a:p>
        </p:txBody>
      </p:sp>
      <p:sp>
        <p:nvSpPr>
          <p:cNvPr id="18" name="Can 17">
            <a:extLst>
              <a:ext uri="{FF2B5EF4-FFF2-40B4-BE49-F238E27FC236}">
                <a16:creationId xmlns:a16="http://schemas.microsoft.com/office/drawing/2014/main" id="{945493B8-F1D1-DBE4-2D24-310EFF7B2487}"/>
              </a:ext>
            </a:extLst>
          </p:cNvPr>
          <p:cNvSpPr/>
          <p:nvPr/>
        </p:nvSpPr>
        <p:spPr>
          <a:xfrm>
            <a:off x="4837405"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2.8</a:t>
            </a:r>
          </a:p>
          <a:p>
            <a:pPr algn="ctr"/>
            <a:r>
              <a:rPr lang="en-US" sz="600" dirty="0"/>
              <a:t>GB</a:t>
            </a:r>
          </a:p>
        </p:txBody>
      </p:sp>
      <p:sp>
        <p:nvSpPr>
          <p:cNvPr id="19" name="Can 18">
            <a:extLst>
              <a:ext uri="{FF2B5EF4-FFF2-40B4-BE49-F238E27FC236}">
                <a16:creationId xmlns:a16="http://schemas.microsoft.com/office/drawing/2014/main" id="{744DDEAB-4A4F-AE85-F1D7-BA191ABC7F62}"/>
              </a:ext>
            </a:extLst>
          </p:cNvPr>
          <p:cNvSpPr/>
          <p:nvPr/>
        </p:nvSpPr>
        <p:spPr>
          <a:xfrm>
            <a:off x="5282958"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1.9</a:t>
            </a:r>
          </a:p>
          <a:p>
            <a:pPr algn="ctr"/>
            <a:r>
              <a:rPr lang="en-US" sz="600" dirty="0"/>
              <a:t>GB</a:t>
            </a:r>
          </a:p>
        </p:txBody>
      </p:sp>
      <p:sp>
        <p:nvSpPr>
          <p:cNvPr id="20" name="Can 19">
            <a:extLst>
              <a:ext uri="{FF2B5EF4-FFF2-40B4-BE49-F238E27FC236}">
                <a16:creationId xmlns:a16="http://schemas.microsoft.com/office/drawing/2014/main" id="{97BCB6CB-79E0-6015-07D1-218863248829}"/>
              </a:ext>
            </a:extLst>
          </p:cNvPr>
          <p:cNvSpPr/>
          <p:nvPr/>
        </p:nvSpPr>
        <p:spPr>
          <a:xfrm>
            <a:off x="5728511"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1.7</a:t>
            </a:r>
          </a:p>
          <a:p>
            <a:pPr algn="ctr"/>
            <a:r>
              <a:rPr lang="en-US" sz="600" dirty="0"/>
              <a:t>GB</a:t>
            </a:r>
          </a:p>
        </p:txBody>
      </p:sp>
      <p:sp>
        <p:nvSpPr>
          <p:cNvPr id="21" name="Can 20">
            <a:extLst>
              <a:ext uri="{FF2B5EF4-FFF2-40B4-BE49-F238E27FC236}">
                <a16:creationId xmlns:a16="http://schemas.microsoft.com/office/drawing/2014/main" id="{8BD8F70D-CF1B-ADC8-75A3-4574E9429122}"/>
              </a:ext>
            </a:extLst>
          </p:cNvPr>
          <p:cNvSpPr/>
          <p:nvPr/>
        </p:nvSpPr>
        <p:spPr>
          <a:xfrm>
            <a:off x="617406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1.6</a:t>
            </a:r>
          </a:p>
          <a:p>
            <a:pPr algn="ctr"/>
            <a:r>
              <a:rPr lang="en-US" sz="600" dirty="0"/>
              <a:t>GB</a:t>
            </a:r>
          </a:p>
        </p:txBody>
      </p:sp>
      <p:sp>
        <p:nvSpPr>
          <p:cNvPr id="22" name="Can 21">
            <a:extLst>
              <a:ext uri="{FF2B5EF4-FFF2-40B4-BE49-F238E27FC236}">
                <a16:creationId xmlns:a16="http://schemas.microsoft.com/office/drawing/2014/main" id="{CDD8C158-BE18-9042-A6C3-0310DF788C13}"/>
              </a:ext>
            </a:extLst>
          </p:cNvPr>
          <p:cNvSpPr/>
          <p:nvPr/>
        </p:nvSpPr>
        <p:spPr>
          <a:xfrm>
            <a:off x="6619617"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3" name="Can 22">
            <a:extLst>
              <a:ext uri="{FF2B5EF4-FFF2-40B4-BE49-F238E27FC236}">
                <a16:creationId xmlns:a16="http://schemas.microsoft.com/office/drawing/2014/main" id="{6D283E30-963E-21D2-E966-24265CFBB588}"/>
              </a:ext>
            </a:extLst>
          </p:cNvPr>
          <p:cNvSpPr/>
          <p:nvPr/>
        </p:nvSpPr>
        <p:spPr>
          <a:xfrm>
            <a:off x="7065170"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4" name="Can 23">
            <a:extLst>
              <a:ext uri="{FF2B5EF4-FFF2-40B4-BE49-F238E27FC236}">
                <a16:creationId xmlns:a16="http://schemas.microsoft.com/office/drawing/2014/main" id="{A96D8586-E3D0-DBCD-CF89-158270BC8471}"/>
              </a:ext>
            </a:extLst>
          </p:cNvPr>
          <p:cNvSpPr/>
          <p:nvPr/>
        </p:nvSpPr>
        <p:spPr>
          <a:xfrm>
            <a:off x="7510723"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1.5</a:t>
            </a:r>
          </a:p>
          <a:p>
            <a:pPr algn="ctr"/>
            <a:r>
              <a:rPr lang="en-US" sz="600" dirty="0"/>
              <a:t>GB</a:t>
            </a:r>
          </a:p>
        </p:txBody>
      </p:sp>
      <p:sp>
        <p:nvSpPr>
          <p:cNvPr id="25" name="Can 24">
            <a:extLst>
              <a:ext uri="{FF2B5EF4-FFF2-40B4-BE49-F238E27FC236}">
                <a16:creationId xmlns:a16="http://schemas.microsoft.com/office/drawing/2014/main" id="{38E58D43-B967-8F4B-1F93-993A93940F6D}"/>
              </a:ext>
            </a:extLst>
          </p:cNvPr>
          <p:cNvSpPr/>
          <p:nvPr/>
        </p:nvSpPr>
        <p:spPr>
          <a:xfrm>
            <a:off x="7956276"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1.4</a:t>
            </a:r>
          </a:p>
          <a:p>
            <a:pPr algn="ctr"/>
            <a:r>
              <a:rPr lang="en-US" sz="600" dirty="0"/>
              <a:t>GB</a:t>
            </a:r>
          </a:p>
        </p:txBody>
      </p:sp>
      <p:grpSp>
        <p:nvGrpSpPr>
          <p:cNvPr id="34" name="Group 33">
            <a:extLst>
              <a:ext uri="{FF2B5EF4-FFF2-40B4-BE49-F238E27FC236}">
                <a16:creationId xmlns:a16="http://schemas.microsoft.com/office/drawing/2014/main" id="{B4F0D283-BE04-D458-9E81-0122B6414B33}"/>
              </a:ext>
            </a:extLst>
          </p:cNvPr>
          <p:cNvGrpSpPr/>
          <p:nvPr/>
        </p:nvGrpSpPr>
        <p:grpSpPr>
          <a:xfrm>
            <a:off x="7104079" y="3939674"/>
            <a:ext cx="2001236" cy="1569047"/>
            <a:chOff x="7104079" y="3939674"/>
            <a:chExt cx="2001236" cy="1569047"/>
          </a:xfrm>
        </p:grpSpPr>
        <p:sp>
          <p:nvSpPr>
            <p:cNvPr id="32" name="Stored Data 31">
              <a:extLst>
                <a:ext uri="{FF2B5EF4-FFF2-40B4-BE49-F238E27FC236}">
                  <a16:creationId xmlns:a16="http://schemas.microsoft.com/office/drawing/2014/main" id="{180C08AA-10E1-4D15-73E3-165D32505E74}"/>
                </a:ext>
              </a:extLst>
            </p:cNvPr>
            <p:cNvSpPr/>
            <p:nvPr/>
          </p:nvSpPr>
          <p:spPr>
            <a:xfrm rot="18900000">
              <a:off x="7104079" y="4513424"/>
              <a:ext cx="1455475" cy="99529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6010 w 10000"/>
                <a:gd name="connsiteY2" fmla="*/ 5288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6689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9142 w 10000"/>
                <a:gd name="connsiteY1" fmla="*/ 823 h 10000"/>
                <a:gd name="connsiteX2" fmla="*/ 6689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321"/>
                <a:gd name="connsiteY0" fmla="*/ 0 h 10000"/>
                <a:gd name="connsiteX1" fmla="*/ 10321 w 10321"/>
                <a:gd name="connsiteY1" fmla="*/ 288 h 10000"/>
                <a:gd name="connsiteX2" fmla="*/ 6689 w 10321"/>
                <a:gd name="connsiteY2" fmla="*/ 5000 h 10000"/>
                <a:gd name="connsiteX3" fmla="*/ 10000 w 10321"/>
                <a:gd name="connsiteY3" fmla="*/ 10000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689 w 10321"/>
                <a:gd name="connsiteY2" fmla="*/ 5000 h 10000"/>
                <a:gd name="connsiteX3" fmla="*/ 10143 w 10321"/>
                <a:gd name="connsiteY3" fmla="*/ 9342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367 w 10321"/>
                <a:gd name="connsiteY2" fmla="*/ 5041 h 10000"/>
                <a:gd name="connsiteX3" fmla="*/ 10143 w 10321"/>
                <a:gd name="connsiteY3" fmla="*/ 9342 h 10000"/>
                <a:gd name="connsiteX4" fmla="*/ 1667 w 10321"/>
                <a:gd name="connsiteY4" fmla="*/ 10000 h 10000"/>
                <a:gd name="connsiteX5" fmla="*/ 0 w 10321"/>
                <a:gd name="connsiteY5" fmla="*/ 5000 h 10000"/>
                <a:gd name="connsiteX6" fmla="*/ 1667 w 10321"/>
                <a:gd name="connsiteY6" fmla="*/ 0 h 10000"/>
                <a:gd name="connsiteX0" fmla="*/ 1667 w 10321"/>
                <a:gd name="connsiteY0" fmla="*/ 0 h 10000"/>
                <a:gd name="connsiteX1" fmla="*/ 10321 w 10321"/>
                <a:gd name="connsiteY1" fmla="*/ 288 h 10000"/>
                <a:gd name="connsiteX2" fmla="*/ 6367 w 10321"/>
                <a:gd name="connsiteY2" fmla="*/ 5041 h 10000"/>
                <a:gd name="connsiteX3" fmla="*/ 10179 w 10321"/>
                <a:gd name="connsiteY3" fmla="*/ 9795 h 10000"/>
                <a:gd name="connsiteX4" fmla="*/ 1667 w 10321"/>
                <a:gd name="connsiteY4" fmla="*/ 10000 h 10000"/>
                <a:gd name="connsiteX5" fmla="*/ 0 w 10321"/>
                <a:gd name="connsiteY5" fmla="*/ 5000 h 10000"/>
                <a:gd name="connsiteX6" fmla="*/ 1667 w 10321"/>
                <a:gd name="connsiteY6" fmla="*/ 0 h 10000"/>
                <a:gd name="connsiteX0" fmla="*/ 1667 w 10250"/>
                <a:gd name="connsiteY0" fmla="*/ 0 h 10000"/>
                <a:gd name="connsiteX1" fmla="*/ 10250 w 10250"/>
                <a:gd name="connsiteY1" fmla="*/ 206 h 10000"/>
                <a:gd name="connsiteX2" fmla="*/ 6367 w 10250"/>
                <a:gd name="connsiteY2" fmla="*/ 5041 h 10000"/>
                <a:gd name="connsiteX3" fmla="*/ 10179 w 10250"/>
                <a:gd name="connsiteY3" fmla="*/ 9795 h 10000"/>
                <a:gd name="connsiteX4" fmla="*/ 1667 w 10250"/>
                <a:gd name="connsiteY4" fmla="*/ 10000 h 10000"/>
                <a:gd name="connsiteX5" fmla="*/ 0 w 10250"/>
                <a:gd name="connsiteY5" fmla="*/ 5000 h 10000"/>
                <a:gd name="connsiteX6" fmla="*/ 1667 w 10250"/>
                <a:gd name="connsiteY6" fmla="*/ 0 h 10000"/>
                <a:gd name="connsiteX0" fmla="*/ 1667 w 10250"/>
                <a:gd name="connsiteY0" fmla="*/ 0 h 10000"/>
                <a:gd name="connsiteX1" fmla="*/ 10250 w 10250"/>
                <a:gd name="connsiteY1" fmla="*/ 206 h 10000"/>
                <a:gd name="connsiteX2" fmla="*/ 6581 w 10250"/>
                <a:gd name="connsiteY2" fmla="*/ 5123 h 10000"/>
                <a:gd name="connsiteX3" fmla="*/ 10179 w 10250"/>
                <a:gd name="connsiteY3" fmla="*/ 9795 h 10000"/>
                <a:gd name="connsiteX4" fmla="*/ 1667 w 10250"/>
                <a:gd name="connsiteY4" fmla="*/ 10000 h 10000"/>
                <a:gd name="connsiteX5" fmla="*/ 0 w 10250"/>
                <a:gd name="connsiteY5" fmla="*/ 5000 h 10000"/>
                <a:gd name="connsiteX6" fmla="*/ 1667 w 10250"/>
                <a:gd name="connsiteY6" fmla="*/ 0 h 10000"/>
                <a:gd name="connsiteX0" fmla="*/ 1727 w 10310"/>
                <a:gd name="connsiteY0" fmla="*/ 0 h 11934"/>
                <a:gd name="connsiteX1" fmla="*/ 10310 w 10310"/>
                <a:gd name="connsiteY1" fmla="*/ 206 h 11934"/>
                <a:gd name="connsiteX2" fmla="*/ 6641 w 10310"/>
                <a:gd name="connsiteY2" fmla="*/ 5123 h 11934"/>
                <a:gd name="connsiteX3" fmla="*/ 10239 w 10310"/>
                <a:gd name="connsiteY3" fmla="*/ 9795 h 11934"/>
                <a:gd name="connsiteX4" fmla="*/ 3693 w 10310"/>
                <a:gd name="connsiteY4" fmla="*/ 11934 h 11934"/>
                <a:gd name="connsiteX5" fmla="*/ 60 w 10310"/>
                <a:gd name="connsiteY5" fmla="*/ 5000 h 11934"/>
                <a:gd name="connsiteX6" fmla="*/ 1727 w 10310"/>
                <a:gd name="connsiteY6" fmla="*/ 0 h 11934"/>
                <a:gd name="connsiteX0" fmla="*/ 114 w 15844"/>
                <a:gd name="connsiteY0" fmla="*/ 0 h 12922"/>
                <a:gd name="connsiteX1" fmla="*/ 15844 w 15844"/>
                <a:gd name="connsiteY1" fmla="*/ 1194 h 12922"/>
                <a:gd name="connsiteX2" fmla="*/ 12175 w 15844"/>
                <a:gd name="connsiteY2" fmla="*/ 6111 h 12922"/>
                <a:gd name="connsiteX3" fmla="*/ 15773 w 15844"/>
                <a:gd name="connsiteY3" fmla="*/ 10783 h 12922"/>
                <a:gd name="connsiteX4" fmla="*/ 9227 w 15844"/>
                <a:gd name="connsiteY4" fmla="*/ 12922 h 12922"/>
                <a:gd name="connsiteX5" fmla="*/ 5594 w 15844"/>
                <a:gd name="connsiteY5" fmla="*/ 5988 h 12922"/>
                <a:gd name="connsiteX6" fmla="*/ 114 w 15844"/>
                <a:gd name="connsiteY6" fmla="*/ 0 h 12922"/>
                <a:gd name="connsiteX0" fmla="*/ 681 w 16411"/>
                <a:gd name="connsiteY0" fmla="*/ 0 h 12922"/>
                <a:gd name="connsiteX1" fmla="*/ 16411 w 16411"/>
                <a:gd name="connsiteY1" fmla="*/ 1194 h 12922"/>
                <a:gd name="connsiteX2" fmla="*/ 12742 w 16411"/>
                <a:gd name="connsiteY2" fmla="*/ 6111 h 12922"/>
                <a:gd name="connsiteX3" fmla="*/ 16340 w 16411"/>
                <a:gd name="connsiteY3" fmla="*/ 10783 h 12922"/>
                <a:gd name="connsiteX4" fmla="*/ 9794 w 16411"/>
                <a:gd name="connsiteY4" fmla="*/ 12922 h 12922"/>
                <a:gd name="connsiteX5" fmla="*/ 1158 w 16411"/>
                <a:gd name="connsiteY5" fmla="*/ 4260 h 12922"/>
                <a:gd name="connsiteX6" fmla="*/ 681 w 16411"/>
                <a:gd name="connsiteY6" fmla="*/ 0 h 1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1" h="12922">
                  <a:moveTo>
                    <a:pt x="681" y="0"/>
                  </a:moveTo>
                  <a:lnTo>
                    <a:pt x="16411" y="1194"/>
                  </a:lnTo>
                  <a:cubicBezTo>
                    <a:pt x="15490" y="1194"/>
                    <a:pt x="12754" y="4513"/>
                    <a:pt x="12742" y="6111"/>
                  </a:cubicBezTo>
                  <a:cubicBezTo>
                    <a:pt x="12730" y="7709"/>
                    <a:pt x="15419" y="10783"/>
                    <a:pt x="16340" y="10783"/>
                  </a:cubicBezTo>
                  <a:lnTo>
                    <a:pt x="9794" y="12922"/>
                  </a:lnTo>
                  <a:cubicBezTo>
                    <a:pt x="8873" y="12922"/>
                    <a:pt x="2677" y="6414"/>
                    <a:pt x="1158" y="4260"/>
                  </a:cubicBezTo>
                  <a:cubicBezTo>
                    <a:pt x="-361" y="2106"/>
                    <a:pt x="-240" y="0"/>
                    <a:pt x="681" y="0"/>
                  </a:cubicBezTo>
                  <a:close/>
                </a:path>
              </a:pathLst>
            </a:custGeom>
            <a:solidFill>
              <a:srgbClr val="FFFF00">
                <a:alpha val="25098"/>
              </a:srgbClr>
            </a:solidFill>
            <a:ln w="3175">
              <a:solidFill>
                <a:schemeClr val="tx1"/>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DB603C-249F-E5BD-84B3-48DAEE2012E7}"/>
                </a:ext>
              </a:extLst>
            </p:cNvPr>
            <p:cNvSpPr/>
            <p:nvPr/>
          </p:nvSpPr>
          <p:spPr>
            <a:xfrm>
              <a:off x="8006824" y="4102460"/>
              <a:ext cx="688606" cy="688606"/>
            </a:xfrm>
            <a:prstGeom prst="ellipse">
              <a:avLst/>
            </a:prstGeom>
            <a:solidFill>
              <a:srgbClr val="FFFF00">
                <a:alpha val="25098"/>
              </a:srgbClr>
            </a:solidFill>
            <a:ln w="3175">
              <a:solidFill>
                <a:schemeClr val="tx1"/>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Magnifying glass">
              <a:extLst>
                <a:ext uri="{FF2B5EF4-FFF2-40B4-BE49-F238E27FC236}">
                  <a16:creationId xmlns:a16="http://schemas.microsoft.com/office/drawing/2014/main" id="{B7B8256B-E98B-A291-AAA2-BB63B9EECBF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43270" y="3939674"/>
              <a:ext cx="1262045" cy="1262045"/>
            </a:xfrm>
            <a:prstGeom prst="rect">
              <a:avLst/>
            </a:prstGeom>
            <a:effectLst>
              <a:outerShdw blurRad="50800" dist="38100" dir="8100000" algn="tr" rotWithShape="0">
                <a:prstClr val="black">
                  <a:alpha val="40000"/>
                </a:prstClr>
              </a:outerShdw>
            </a:effectLst>
          </p:spPr>
        </p:pic>
      </p:grpSp>
      <p:sp>
        <p:nvSpPr>
          <p:cNvPr id="35" name="TextBox 34">
            <a:extLst>
              <a:ext uri="{FF2B5EF4-FFF2-40B4-BE49-F238E27FC236}">
                <a16:creationId xmlns:a16="http://schemas.microsoft.com/office/drawing/2014/main" id="{F46203E4-E27E-83CC-1510-EA26A0761989}"/>
              </a:ext>
            </a:extLst>
          </p:cNvPr>
          <p:cNvSpPr txBox="1"/>
          <p:nvPr/>
        </p:nvSpPr>
        <p:spPr>
          <a:xfrm>
            <a:off x="8124142" y="4123599"/>
            <a:ext cx="453970" cy="646331"/>
          </a:xfrm>
          <a:prstGeom prst="rect">
            <a:avLst/>
          </a:prstGeom>
          <a:noFill/>
        </p:spPr>
        <p:txBody>
          <a:bodyPr wrap="none" rtlCol="0" anchor="ctr">
            <a:spAutoFit/>
          </a:bodyPr>
          <a:lstStyle/>
          <a:p>
            <a:pPr algn="ctr"/>
            <a:r>
              <a:rPr lang="en-US" sz="3600" b="1" dirty="0">
                <a:effectLst>
                  <a:glow rad="101600">
                    <a:schemeClr val="bg1">
                      <a:alpha val="60000"/>
                    </a:schemeClr>
                  </a:glow>
                </a:effectLst>
                <a:latin typeface=""/>
              </a:rPr>
              <a:t>+</a:t>
            </a:r>
          </a:p>
        </p:txBody>
      </p:sp>
      <p:sp>
        <p:nvSpPr>
          <p:cNvPr id="3" name="Can 2">
            <a:extLst>
              <a:ext uri="{FF2B5EF4-FFF2-40B4-BE49-F238E27FC236}">
                <a16:creationId xmlns:a16="http://schemas.microsoft.com/office/drawing/2014/main" id="{B05CC7E5-9BD3-ED1A-C36A-D966E86470CA}"/>
              </a:ext>
            </a:extLst>
          </p:cNvPr>
          <p:cNvSpPr/>
          <p:nvPr/>
        </p:nvSpPr>
        <p:spPr>
          <a:xfrm>
            <a:off x="838164" y="1221707"/>
            <a:ext cx="230291" cy="285344"/>
          </a:xfrm>
          <a:prstGeom prst="can">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b="1" dirty="0"/>
              <a:t>31</a:t>
            </a:r>
          </a:p>
          <a:p>
            <a:pPr algn="ctr"/>
            <a:r>
              <a:rPr lang="en-US" sz="600" dirty="0"/>
              <a:t>GB</a:t>
            </a:r>
          </a:p>
        </p:txBody>
      </p:sp>
    </p:spTree>
    <p:extLst>
      <p:ext uri="{BB962C8B-B14F-4D97-AF65-F5344CB8AC3E}">
        <p14:creationId xmlns:p14="http://schemas.microsoft.com/office/powerpoint/2010/main" val="240815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Was the LLM-Dictionary attack successful?</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LLM-Dictionary attack cracked more passwords per total guesses than the Weakpass All-in-One attack, even being last in the attack order!</a:t>
            </a:r>
            <a:endParaRPr lang="en-US" sz="1600" dirty="0">
              <a:effectLst>
                <a:glow rad="101600">
                  <a:schemeClr val="bg1">
                    <a:alpha val="60000"/>
                  </a:schemeClr>
                </a:glow>
              </a:effectLst>
            </a:endParaRPr>
          </a:p>
        </p:txBody>
      </p:sp>
      <p:graphicFrame>
        <p:nvGraphicFramePr>
          <p:cNvPr id="5" name="Table 4">
            <a:extLst>
              <a:ext uri="{FF2B5EF4-FFF2-40B4-BE49-F238E27FC236}">
                <a16:creationId xmlns:a16="http://schemas.microsoft.com/office/drawing/2014/main" id="{731790AA-E538-0D0A-7C30-52A70D367E58}"/>
              </a:ext>
            </a:extLst>
          </p:cNvPr>
          <p:cNvGraphicFramePr>
            <a:graphicFrameLocks noGrp="1"/>
          </p:cNvGraphicFramePr>
          <p:nvPr>
            <p:extLst>
              <p:ext uri="{D42A27DB-BD31-4B8C-83A1-F6EECF244321}">
                <p14:modId xmlns:p14="http://schemas.microsoft.com/office/powerpoint/2010/main" val="239806087"/>
              </p:ext>
            </p:extLst>
          </p:nvPr>
        </p:nvGraphicFramePr>
        <p:xfrm>
          <a:off x="487186" y="1340668"/>
          <a:ext cx="8169628" cy="1813560"/>
        </p:xfrm>
        <a:graphic>
          <a:graphicData uri="http://schemas.openxmlformats.org/drawingml/2006/table">
            <a:tbl>
              <a:tblPr/>
              <a:tblGrid>
                <a:gridCol w="329670">
                  <a:extLst>
                    <a:ext uri="{9D8B030D-6E8A-4147-A177-3AD203B41FA5}">
                      <a16:colId xmlns:a16="http://schemas.microsoft.com/office/drawing/2014/main" val="699212090"/>
                    </a:ext>
                  </a:extLst>
                </a:gridCol>
                <a:gridCol w="1519944">
                  <a:extLst>
                    <a:ext uri="{9D8B030D-6E8A-4147-A177-3AD203B41FA5}">
                      <a16:colId xmlns:a16="http://schemas.microsoft.com/office/drawing/2014/main" val="3155214780"/>
                    </a:ext>
                  </a:extLst>
                </a:gridCol>
                <a:gridCol w="1746956">
                  <a:extLst>
                    <a:ext uri="{9D8B030D-6E8A-4147-A177-3AD203B41FA5}">
                      <a16:colId xmlns:a16="http://schemas.microsoft.com/office/drawing/2014/main" val="3401774921"/>
                    </a:ext>
                  </a:extLst>
                </a:gridCol>
                <a:gridCol w="1164343">
                  <a:extLst>
                    <a:ext uri="{9D8B030D-6E8A-4147-A177-3AD203B41FA5}">
                      <a16:colId xmlns:a16="http://schemas.microsoft.com/office/drawing/2014/main" val="2596854705"/>
                    </a:ext>
                  </a:extLst>
                </a:gridCol>
                <a:gridCol w="484893">
                  <a:extLst>
                    <a:ext uri="{9D8B030D-6E8A-4147-A177-3AD203B41FA5}">
                      <a16:colId xmlns:a16="http://schemas.microsoft.com/office/drawing/2014/main" val="340615510"/>
                    </a:ext>
                  </a:extLst>
                </a:gridCol>
                <a:gridCol w="554743">
                  <a:extLst>
                    <a:ext uri="{9D8B030D-6E8A-4147-A177-3AD203B41FA5}">
                      <a16:colId xmlns:a16="http://schemas.microsoft.com/office/drawing/2014/main" val="4211925009"/>
                    </a:ext>
                  </a:extLst>
                </a:gridCol>
                <a:gridCol w="1170693">
                  <a:extLst>
                    <a:ext uri="{9D8B030D-6E8A-4147-A177-3AD203B41FA5}">
                      <a16:colId xmlns:a16="http://schemas.microsoft.com/office/drawing/2014/main" val="3352487039"/>
                    </a:ext>
                  </a:extLst>
                </a:gridCol>
                <a:gridCol w="564268">
                  <a:extLst>
                    <a:ext uri="{9D8B030D-6E8A-4147-A177-3AD203B41FA5}">
                      <a16:colId xmlns:a16="http://schemas.microsoft.com/office/drawing/2014/main" val="3098982043"/>
                    </a:ext>
                  </a:extLst>
                </a:gridCol>
                <a:gridCol w="634118">
                  <a:extLst>
                    <a:ext uri="{9D8B030D-6E8A-4147-A177-3AD203B41FA5}">
                      <a16:colId xmlns:a16="http://schemas.microsoft.com/office/drawing/2014/main" val="2490068070"/>
                    </a:ext>
                  </a:extLst>
                </a:gridCol>
              </a:tblGrid>
              <a:tr h="60647">
                <a:tc>
                  <a:txBody>
                    <a:bodyPr/>
                    <a:lstStyle/>
                    <a:p>
                      <a:pPr algn="ctr" fontAlgn="b"/>
                      <a:r>
                        <a:rPr lang="en-US" sz="600" b="1" i="0" u="none" strike="noStrike">
                          <a:solidFill>
                            <a:srgbClr val="FFFFFF"/>
                          </a:solidFill>
                          <a:effectLst/>
                          <a:latin typeface="Open Sans" panose="020B0606030504020204" pitchFamily="34" charset="0"/>
                        </a:rPr>
                        <a:t>#</a:t>
                      </a:r>
                    </a:p>
                  </a:txBody>
                  <a:tcPr marL="22578" marR="22578"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Phase</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Attack Keyspace</a:t>
                      </a:r>
                    </a:p>
                  </a:txBody>
                  <a:tcPr marL="22578" marR="22578"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Uncracked</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dirty="0">
                          <a:solidFill>
                            <a:srgbClr val="FFFFFF"/>
                          </a:solidFill>
                          <a:effectLst/>
                          <a:latin typeface="Open Sans" panose="020B0606030504020204" pitchFamily="34" charset="0"/>
                        </a:rPr>
                        <a:t>%</a:t>
                      </a:r>
                    </a:p>
                  </a:txBody>
                  <a:tcPr marL="22578" marR="2257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Size</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Cracked</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a:t>
                      </a:r>
                    </a:p>
                  </a:txBody>
                  <a:tcPr marL="22578" marR="22578"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600" b="1" i="0" u="none" strike="noStrike">
                          <a:solidFill>
                            <a:srgbClr val="FFFFFF"/>
                          </a:solidFill>
                          <a:effectLst/>
                          <a:latin typeface="Open Sans" panose="020B0606030504020204" pitchFamily="34" charset="0"/>
                        </a:rPr>
                        <a:t>Size</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60507002"/>
                  </a:ext>
                </a:extLst>
              </a:tr>
              <a:tr h="57209">
                <a:tc>
                  <a:txBody>
                    <a:bodyPr/>
                    <a:lstStyle/>
                    <a:p>
                      <a:pPr algn="ctr" fontAlgn="ctr"/>
                      <a:r>
                        <a:rPr lang="en-US" sz="600" b="1" i="0" u="none" strike="noStrike" dirty="0">
                          <a:solidFill>
                            <a:schemeClr val="tx1"/>
                          </a:solidFill>
                          <a:effectLst/>
                          <a:latin typeface="Open Sans" panose="020B0606030504020204" pitchFamily="34" charset="0"/>
                        </a:rPr>
                        <a:t>0</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HIBP Dataset</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   </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931,855,073 </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100.0%</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31.3GB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572205798"/>
                  </a:ext>
                </a:extLst>
              </a:tr>
              <a:tr h="57209">
                <a:tc>
                  <a:txBody>
                    <a:bodyPr/>
                    <a:lstStyle/>
                    <a:p>
                      <a:pPr algn="ctr" fontAlgn="ctr"/>
                      <a:r>
                        <a:rPr lang="en-US" sz="600" b="1" i="0" u="none" strike="noStrike" dirty="0">
                          <a:solidFill>
                            <a:schemeClr val="tx1"/>
                          </a:solidFill>
                          <a:effectLst/>
                          <a:latin typeface="Open Sans" panose="020B0606030504020204" pitchFamily="34" charset="0"/>
                        </a:rPr>
                        <a:t>1</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Breach Compilation + COMB (102GB)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8,775,988,939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184,698,787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19.8%</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6.7GB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747,156,286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33.2GB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864266193"/>
                  </a:ext>
                </a:extLst>
              </a:tr>
              <a:tr h="57209">
                <a:tc>
                  <a:txBody>
                    <a:bodyPr/>
                    <a:lstStyle/>
                    <a:p>
                      <a:pPr algn="ctr" fontAlgn="ctr"/>
                      <a:r>
                        <a:rPr lang="en-US" sz="600" b="1" i="0" u="none" strike="noStrike" dirty="0">
                          <a:solidFill>
                            <a:schemeClr val="tx1"/>
                          </a:solidFill>
                          <a:effectLst/>
                          <a:latin typeface="Open Sans" panose="020B0606030504020204" pitchFamily="34" charset="0"/>
                        </a:rPr>
                        <a:t>2</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HIBP Plain List v1 to v7 (8GB)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624,156,006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124,991,382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13.4%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4.5GB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59,707,405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6.4%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36.2GB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23905816"/>
                  </a:ext>
                </a:extLst>
              </a:tr>
              <a:tr h="57209">
                <a:tc>
                  <a:txBody>
                    <a:bodyPr/>
                    <a:lstStyle/>
                    <a:p>
                      <a:pPr algn="ctr" fontAlgn="ctr"/>
                      <a:r>
                        <a:rPr lang="en-US" sz="600" b="1" i="0" u="none" strike="noStrike" dirty="0">
                          <a:solidFill>
                            <a:schemeClr val="tx1"/>
                          </a:solidFill>
                          <a:effectLst/>
                          <a:latin typeface="Open Sans" panose="020B0606030504020204" pitchFamily="34" charset="0"/>
                        </a:rPr>
                        <a:t>3</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Brute Force All Combinations 1-7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70,576,641,626,495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120,052,757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12.9%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4.3GB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4,938,625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36.4GB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181060290"/>
                  </a:ext>
                </a:extLst>
              </a:tr>
              <a:tr h="57209">
                <a:tc>
                  <a:txBody>
                    <a:bodyPr/>
                    <a:lstStyle/>
                    <a:p>
                      <a:pPr algn="ctr" fontAlgn="ctr"/>
                      <a:r>
                        <a:rPr lang="en-US" sz="600" b="1" i="0" u="none" strike="noStrike" dirty="0">
                          <a:solidFill>
                            <a:schemeClr val="tx1"/>
                          </a:solidFill>
                          <a:effectLst/>
                          <a:latin typeface="Open Sans" panose="020B0606030504020204" pitchFamily="34" charset="0"/>
                        </a:rPr>
                        <a:t>4</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Brute Force All Combinations 8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6,634,204,312,890,620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107,004,666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3.9GB</a:t>
                      </a:r>
                    </a:p>
                  </a:txBody>
                  <a:tcPr marL="22578" marR="22578" marT="0" marB="0" anchor="ctr">
                    <a:lnL>
                      <a:noFill/>
                    </a:lnL>
                    <a:lnR w="635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13,048,091 </a:t>
                      </a:r>
                    </a:p>
                  </a:txBody>
                  <a:tcPr marL="22578" marR="22578" marT="0" marB="0" anchor="ctr">
                    <a:lnL w="6350" cap="flat" cmpd="sng" algn="ctr">
                      <a:solidFill>
                        <a:srgbClr val="FFFFF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1.4%</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37.0GB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340840066"/>
                  </a:ext>
                </a:extLst>
              </a:tr>
              <a:tr h="57209">
                <a:tc>
                  <a:txBody>
                    <a:bodyPr/>
                    <a:lstStyle/>
                    <a:p>
                      <a:pPr algn="ctr" fontAlgn="ctr"/>
                      <a:r>
                        <a:rPr lang="en-US" sz="600" b="1" i="0" u="none" strike="noStrike" dirty="0">
                          <a:solidFill>
                            <a:schemeClr val="tx1"/>
                          </a:solidFill>
                          <a:effectLst/>
                          <a:latin typeface="Open Sans" panose="020B0606030504020204" pitchFamily="34" charset="0"/>
                        </a:rPr>
                        <a:t>5</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(9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2,663,175,327,420,910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96,407,321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10.3%</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10,597,345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37.6GB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34449387"/>
                  </a:ext>
                </a:extLst>
              </a:tr>
              <a:tr h="57209">
                <a:tc>
                  <a:txBody>
                    <a:bodyPr/>
                    <a:lstStyle/>
                    <a:p>
                      <a:pPr algn="ctr" fontAlgn="ctr"/>
                      <a:r>
                        <a:rPr lang="en-US" sz="600" b="1" i="0" u="none" strike="noStrike" dirty="0">
                          <a:solidFill>
                            <a:schemeClr val="tx1"/>
                          </a:solidFill>
                          <a:effectLst/>
                          <a:latin typeface="Open Sans" panose="020B0606030504020204" pitchFamily="34" charset="0"/>
                        </a:rPr>
                        <a:t>6</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(10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3,047,124,553,245,060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86,112,207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9.2%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3.0GB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10,295,114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65941131"/>
                  </a:ext>
                </a:extLst>
              </a:tr>
              <a:tr h="57209">
                <a:tc>
                  <a:txBody>
                    <a:bodyPr/>
                    <a:lstStyle/>
                    <a:p>
                      <a:pPr algn="ctr" fontAlgn="ctr"/>
                      <a:r>
                        <a:rPr lang="en-US" sz="600" b="1" i="0" u="none" strike="noStrike" dirty="0">
                          <a:solidFill>
                            <a:schemeClr val="tx1"/>
                          </a:solidFill>
                          <a:effectLst/>
                          <a:latin typeface="Open Sans" panose="020B0606030504020204" pitchFamily="34" charset="0"/>
                        </a:rPr>
                        <a:t>7</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Open Sans" panose="020B0606030504020204" pitchFamily="34" charset="0"/>
                        </a:rPr>
                        <a:t>Targeted Mask Attack (11-12 chars)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4,039,055,493,990,400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80,776,718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2.8GB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5,335,489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38.5GB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746118650"/>
                  </a:ext>
                </a:extLst>
              </a:tr>
              <a:tr h="57209">
                <a:tc>
                  <a:txBody>
                    <a:bodyPr/>
                    <a:lstStyle/>
                    <a:p>
                      <a:pPr algn="ctr" fontAlgn="ctr"/>
                      <a:r>
                        <a:rPr lang="en-US" sz="600" b="1" i="0" u="none" strike="noStrike" dirty="0">
                          <a:solidFill>
                            <a:schemeClr val="tx1"/>
                          </a:solidFill>
                          <a:effectLst/>
                          <a:latin typeface="Open Sans" panose="020B0606030504020204" pitchFamily="34" charset="0"/>
                        </a:rPr>
                        <a:t>8</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Mask Attack (13-14 digits)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110,000,000,000,000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80,531,094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8.6%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2.8GB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245,624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38.5GB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698237526"/>
                  </a:ext>
                </a:extLst>
              </a:tr>
              <a:tr h="57209">
                <a:tc>
                  <a:txBody>
                    <a:bodyPr/>
                    <a:lstStyle/>
                    <a:p>
                      <a:pPr algn="ctr" fontAlgn="ctr"/>
                      <a:r>
                        <a:rPr lang="en-US" sz="600" b="1" i="0" u="none" strike="noStrike" dirty="0">
                          <a:solidFill>
                            <a:schemeClr val="tx1"/>
                          </a:solidFill>
                          <a:effectLst/>
                          <a:latin typeface="Open Sans" panose="020B0606030504020204" pitchFamily="34" charset="0"/>
                        </a:rPr>
                        <a:t>9</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Rule-based (Wordlists + OneRule) Attack</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161,864,881,597,555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53,178,940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5.7%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1.9GB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27,352,154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2.9%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39.7GB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449614199"/>
                  </a:ext>
                </a:extLst>
              </a:tr>
              <a:tr h="57209">
                <a:tc>
                  <a:txBody>
                    <a:bodyPr/>
                    <a:lstStyle/>
                    <a:p>
                      <a:pPr algn="ctr" fontAlgn="ctr"/>
                      <a:r>
                        <a:rPr lang="en-US" sz="600" b="1" i="0" u="none" strike="noStrike" dirty="0">
                          <a:solidFill>
                            <a:schemeClr val="tx1"/>
                          </a:solidFill>
                          <a:effectLst/>
                          <a:latin typeface="Open Sans" panose="020B0606030504020204" pitchFamily="34" charset="0"/>
                        </a:rPr>
                        <a:t>10</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(3 Rounds)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85,267,558,724,478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48,080,063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5.2%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1.7GB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5,098,877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0.5%</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40.0GB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05903581"/>
                  </a:ext>
                </a:extLst>
              </a:tr>
              <a:tr h="57209">
                <a:tc>
                  <a:txBody>
                    <a:bodyPr/>
                    <a:lstStyle/>
                    <a:p>
                      <a:pPr algn="ctr" fontAlgn="ctr"/>
                      <a:r>
                        <a:rPr lang="en-US" sz="600" b="1" i="0" u="none" strike="noStrike">
                          <a:solidFill>
                            <a:schemeClr val="tx1"/>
                          </a:solidFill>
                          <a:effectLst/>
                          <a:latin typeface="Open Sans" panose="020B0606030504020204" pitchFamily="34" charset="0"/>
                        </a:rPr>
                        <a:t>11</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Weakpass All-in-One (full)</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28,330,556,550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45,877,005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4.9%</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1.6GB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2,203,058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40.1GB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13782324"/>
                  </a:ext>
                </a:extLst>
              </a:tr>
              <a:tr h="57209">
                <a:tc>
                  <a:txBody>
                    <a:bodyPr/>
                    <a:lstStyle/>
                    <a:p>
                      <a:pPr algn="ctr" fontAlgn="ctr"/>
                      <a:r>
                        <a:rPr lang="en-US" sz="600" b="1" i="0" u="none" strike="noStrike" dirty="0">
                          <a:solidFill>
                            <a:schemeClr val="tx1"/>
                          </a:solidFill>
                          <a:effectLst/>
                          <a:latin typeface="Open Sans" panose="020B0606030504020204" pitchFamily="34" charset="0"/>
                        </a:rPr>
                        <a:t>12</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Weakpass All-in-One (full) + OneRule</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1,371,595,564,811,700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43,718,518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4.7%</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2,158,487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0.2%</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955025705"/>
                  </a:ext>
                </a:extLst>
              </a:tr>
              <a:tr h="57209">
                <a:tc>
                  <a:txBody>
                    <a:bodyPr/>
                    <a:lstStyle/>
                    <a:p>
                      <a:pPr algn="ctr" fontAlgn="ctr"/>
                      <a:r>
                        <a:rPr lang="en-US" sz="600" b="1" i="0" u="none" strike="noStrike">
                          <a:solidFill>
                            <a:schemeClr val="tx1"/>
                          </a:solidFill>
                          <a:effectLst/>
                          <a:latin typeface="Open Sans" panose="020B0606030504020204" pitchFamily="34" charset="0"/>
                        </a:rPr>
                        <a:t>13</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(4 Rounds)</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238,916,699,352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          43,087,510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631,008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0.1%</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566710530"/>
                  </a:ext>
                </a:extLst>
              </a:tr>
              <a:tr h="57209">
                <a:tc>
                  <a:txBody>
                    <a:bodyPr/>
                    <a:lstStyle/>
                    <a:p>
                      <a:pPr algn="ctr" fontAlgn="ctr"/>
                      <a:r>
                        <a:rPr lang="en-US" sz="600" b="1" i="0" u="none" strike="noStrike" dirty="0">
                          <a:solidFill>
                            <a:schemeClr val="tx1"/>
                          </a:solidFill>
                          <a:effectLst/>
                          <a:latin typeface="Open Sans" panose="020B0606030504020204" pitchFamily="34" charset="0"/>
                        </a:rPr>
                        <a:t>14</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PassGPT LLM Wordlist Attack (8.64GB)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810,980,079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43,087,251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1.5GB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259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40.3GB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22410533"/>
                  </a:ext>
                </a:extLst>
              </a:tr>
              <a:tr h="57209">
                <a:tc>
                  <a:txBody>
                    <a:bodyPr/>
                    <a:lstStyle/>
                    <a:p>
                      <a:pPr algn="ctr" fontAlgn="ctr"/>
                      <a:r>
                        <a:rPr lang="en-US" sz="600" b="1" i="0" u="none" strike="noStrike" dirty="0">
                          <a:solidFill>
                            <a:schemeClr val="tx1"/>
                          </a:solidFill>
                          <a:effectLst/>
                          <a:latin typeface="Open Sans" panose="020B0606030504020204" pitchFamily="34" charset="0"/>
                        </a:rPr>
                        <a:t>15</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LLM Wordlist (PassGPT) + OneRule Attack</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39,262,789,544,706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42,952,553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1.4GB</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134,698 </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40.4GB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90171934"/>
                  </a:ext>
                </a:extLst>
              </a:tr>
              <a:tr h="57209">
                <a:tc>
                  <a:txBody>
                    <a:bodyPr/>
                    <a:lstStyle/>
                    <a:p>
                      <a:pPr algn="ctr" fontAlgn="ctr"/>
                      <a:r>
                        <a:rPr lang="en-US" sz="600" b="1" i="0" u="none" strike="noStrike" dirty="0">
                          <a:solidFill>
                            <a:schemeClr val="tx1"/>
                          </a:solidFill>
                          <a:effectLst/>
                          <a:latin typeface="Open Sans" panose="020B0606030504020204" pitchFamily="34" charset="0"/>
                        </a:rPr>
                        <a:t>16</a:t>
                      </a:r>
                    </a:p>
                  </a:txBody>
                  <a:tcPr marL="22578" marR="22578" marT="0" marB="0" anchor="ctr">
                    <a:lnL w="1270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rgbClr val="000000"/>
                          </a:solidFill>
                          <a:effectLst/>
                          <a:latin typeface="Open Sans" panose="020B0606030504020204" pitchFamily="34" charset="0"/>
                        </a:rPr>
                        <a:t>Recirculate + OneRule Attack (1 Round)</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6,533,808,198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42,933,806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4.6%</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1.4GB</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                18,747 </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a:solidFill>
                            <a:srgbClr val="000000"/>
                          </a:solidFill>
                          <a:effectLst/>
                          <a:latin typeface="Open Sans" panose="020B0606030504020204" pitchFamily="34" charset="0"/>
                        </a:rPr>
                        <a:t>0.0%</a:t>
                      </a:r>
                    </a:p>
                  </a:txBody>
                  <a:tcPr marL="22578" marR="22578" marT="0" marB="0" anchor="ctr">
                    <a:lnL>
                      <a:noFill/>
                    </a:lnL>
                    <a:lnR>
                      <a:noFill/>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sz="600" b="0" i="0" u="none" strike="noStrike" dirty="0">
                          <a:solidFill>
                            <a:srgbClr val="000000"/>
                          </a:solidFill>
                          <a:effectLst/>
                          <a:latin typeface="Open Sans" panose="020B0606030504020204" pitchFamily="34" charset="0"/>
                        </a:rPr>
                        <a:t>40.4GB</a:t>
                      </a:r>
                    </a:p>
                  </a:txBody>
                  <a:tcPr marL="22578" marR="22578" marT="0" marB="0" anchor="ctr">
                    <a:lnL>
                      <a:noFill/>
                    </a:lnL>
                    <a:lnR w="1270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41287722"/>
                  </a:ext>
                </a:extLst>
              </a:tr>
              <a:tr h="96938">
                <a:tc>
                  <a:txBody>
                    <a:bodyPr/>
                    <a:lstStyle/>
                    <a:p>
                      <a:pPr algn="l" fontAlgn="b"/>
                      <a:r>
                        <a:rPr lang="en-US" sz="600" b="0" i="0" u="none" strike="noStrike">
                          <a:solidFill>
                            <a:srgbClr val="000000"/>
                          </a:solidFill>
                          <a:effectLst/>
                          <a:latin typeface="Open Sans" panose="020B0606030504020204" pitchFamily="34" charset="0"/>
                        </a:rPr>
                        <a:t> </a:t>
                      </a:r>
                    </a:p>
                  </a:txBody>
                  <a:tcPr marL="22578" marR="22578"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dirty="0">
                          <a:solidFill>
                            <a:srgbClr val="000000"/>
                          </a:solidFill>
                          <a:effectLst/>
                          <a:latin typeface="Open Sans" panose="020B0606030504020204" pitchFamily="34" charset="0"/>
                        </a:rPr>
                        <a:t>OVERALL RESULTS:</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dirty="0">
                          <a:solidFill>
                            <a:srgbClr val="FFFFFF"/>
                          </a:solidFill>
                          <a:effectLst/>
                          <a:latin typeface="Open Sans" panose="020B0606030504020204" pitchFamily="34" charset="0"/>
                        </a:rPr>
                        <a:t>  18,222,411,116,041,000 </a:t>
                      </a:r>
                    </a:p>
                  </a:txBody>
                  <a:tcPr marL="22578" marR="22578" marT="0" marB="0" anchor="b">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         42,933,806 </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4.61%</a:t>
                      </a:r>
                    </a:p>
                  </a:txBody>
                  <a:tcPr marL="22578" marR="22578"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1.44GB</a:t>
                      </a:r>
                    </a:p>
                  </a:txBody>
                  <a:tcPr marL="22578" marR="22578" marT="0"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       888,921,267 </a:t>
                      </a:r>
                    </a:p>
                  </a:txBody>
                  <a:tcPr marL="22578" marR="22578" marT="0"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95.39%</a:t>
                      </a:r>
                    </a:p>
                  </a:txBody>
                  <a:tcPr marL="22578" marR="22578"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100" b="1" i="0" u="none" strike="noStrike" dirty="0">
                          <a:solidFill>
                            <a:srgbClr val="FFFFFF"/>
                          </a:solidFill>
                          <a:effectLst/>
                          <a:latin typeface="Open Sans" panose="020B0606030504020204" pitchFamily="34" charset="0"/>
                        </a:rPr>
                        <a:t>40.41GB</a:t>
                      </a:r>
                    </a:p>
                  </a:txBody>
                  <a:tcPr marL="22578" marR="22578"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747229694"/>
                  </a:ext>
                </a:extLst>
              </a:tr>
            </a:tbl>
          </a:graphicData>
        </a:graphic>
      </p:graphicFrame>
      <p:pic>
        <p:nvPicPr>
          <p:cNvPr id="5122" name="Picture 2" descr="Yes Stickers - Free communications Stickers">
            <a:extLst>
              <a:ext uri="{FF2B5EF4-FFF2-40B4-BE49-F238E27FC236}">
                <a16:creationId xmlns:a16="http://schemas.microsoft.com/office/drawing/2014/main" id="{B059317B-AC63-1D1E-6E5C-E11935EB518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2400" y="30482"/>
            <a:ext cx="1337481" cy="13374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501E0F8-A526-64C5-848E-5CD28DA66FE3}"/>
              </a:ext>
            </a:extLst>
          </p:cNvPr>
          <p:cNvGraphicFramePr>
            <a:graphicFrameLocks noGrp="1"/>
          </p:cNvGraphicFramePr>
          <p:nvPr>
            <p:extLst>
              <p:ext uri="{D42A27DB-BD31-4B8C-83A1-F6EECF244321}">
                <p14:modId xmlns:p14="http://schemas.microsoft.com/office/powerpoint/2010/main" val="2122363205"/>
              </p:ext>
            </p:extLst>
          </p:nvPr>
        </p:nvGraphicFramePr>
        <p:xfrm>
          <a:off x="969137" y="3421909"/>
          <a:ext cx="3186276" cy="1897380"/>
        </p:xfrm>
        <a:graphic>
          <a:graphicData uri="http://schemas.openxmlformats.org/drawingml/2006/table">
            <a:tbl>
              <a:tblPr firstRow="1" bandRow="1">
                <a:effectLst/>
                <a:tableStyleId>{2D5ABB26-0587-4C30-8999-92F81FD0307C}</a:tableStyleId>
              </a:tblPr>
              <a:tblGrid>
                <a:gridCol w="1357476">
                  <a:extLst>
                    <a:ext uri="{9D8B030D-6E8A-4147-A177-3AD203B41FA5}">
                      <a16:colId xmlns:a16="http://schemas.microsoft.com/office/drawing/2014/main" val="2423654170"/>
                    </a:ext>
                  </a:extLst>
                </a:gridCol>
                <a:gridCol w="1828800">
                  <a:extLst>
                    <a:ext uri="{9D8B030D-6E8A-4147-A177-3AD203B41FA5}">
                      <a16:colId xmlns:a16="http://schemas.microsoft.com/office/drawing/2014/main" val="3943272664"/>
                    </a:ext>
                  </a:extLst>
                </a:gridCol>
              </a:tblGrid>
              <a:tr h="320756">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Weakpass All-in-One</a:t>
                      </a:r>
                    </a:p>
                    <a:p>
                      <a:pPr algn="ctr"/>
                      <a:r>
                        <a:rPr lang="en-US" sz="1350" b="0" i="1" dirty="0">
                          <a:solidFill>
                            <a:schemeClr val="bg1"/>
                          </a:solidFill>
                          <a:latin typeface="Calibri" panose="020F0502020204030204" pitchFamily="34" charset="0"/>
                          <a:cs typeface="Calibri" panose="020F0502020204030204" pitchFamily="34" charset="0"/>
                        </a:rPr>
                        <a:t>Steps 11 + 12 + 13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Dictionary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329GB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0305185"/>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Cracked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4,992,553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Keyspace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1,371,862,812,067,600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Guess Efficiency</a:t>
                      </a:r>
                      <a:br>
                        <a:rPr lang="en-US" b="1" dirty="0">
                          <a:solidFill>
                            <a:schemeClr val="tx1"/>
                          </a:solidFill>
                          <a:latin typeface="Calibri" panose="020F0502020204030204" pitchFamily="34" charset="0"/>
                          <a:cs typeface="Calibri" panose="020F0502020204030204" pitchFamily="34" charset="0"/>
                        </a:rPr>
                      </a:br>
                      <a:r>
                        <a:rPr lang="en-US" sz="1100" b="0" i="1" dirty="0">
                          <a:solidFill>
                            <a:schemeClr val="tx1"/>
                          </a:solidFill>
                          <a:latin typeface="Calibri" panose="020F0502020204030204" pitchFamily="34" charset="0"/>
                          <a:cs typeface="Calibri" panose="020F0502020204030204" pitchFamily="34" charset="0"/>
                        </a:rPr>
                        <a:t>(Cracked/Keyspace)</a:t>
                      </a:r>
                      <a:endParaRPr lang="en-US" b="0" i="1"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3.64E-09</a:t>
                      </a:r>
                      <a:br>
                        <a:rPr lang="en-US" sz="1350" dirty="0">
                          <a:latin typeface="Calibri" panose="020F0502020204030204" pitchFamily="34" charset="0"/>
                          <a:cs typeface="Calibri" panose="020F0502020204030204" pitchFamily="34" charset="0"/>
                        </a:rPr>
                      </a:br>
                      <a:r>
                        <a:rPr lang="en-US" sz="1350" b="1" dirty="0">
                          <a:solidFill>
                            <a:srgbClr val="C00000"/>
                          </a:solidFill>
                          <a:latin typeface="Calibri" panose="020F0502020204030204" pitchFamily="34" charset="0"/>
                          <a:cs typeface="Calibri" panose="020F0502020204030204" pitchFamily="34" charset="0"/>
                        </a:rPr>
                        <a:t>-7%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bl>
          </a:graphicData>
        </a:graphic>
      </p:graphicFrame>
      <p:graphicFrame>
        <p:nvGraphicFramePr>
          <p:cNvPr id="7" name="Table 6">
            <a:extLst>
              <a:ext uri="{FF2B5EF4-FFF2-40B4-BE49-F238E27FC236}">
                <a16:creationId xmlns:a16="http://schemas.microsoft.com/office/drawing/2014/main" id="{7E3E1051-A3F2-FC45-3A3D-6FAC4DBA0487}"/>
              </a:ext>
            </a:extLst>
          </p:cNvPr>
          <p:cNvGraphicFramePr>
            <a:graphicFrameLocks noGrp="1"/>
          </p:cNvGraphicFramePr>
          <p:nvPr>
            <p:extLst>
              <p:ext uri="{D42A27DB-BD31-4B8C-83A1-F6EECF244321}">
                <p14:modId xmlns:p14="http://schemas.microsoft.com/office/powerpoint/2010/main" val="3927155567"/>
              </p:ext>
            </p:extLst>
          </p:nvPr>
        </p:nvGraphicFramePr>
        <p:xfrm>
          <a:off x="4921440" y="3431878"/>
          <a:ext cx="3186557" cy="1897380"/>
        </p:xfrm>
        <a:graphic>
          <a:graphicData uri="http://schemas.openxmlformats.org/drawingml/2006/table">
            <a:tbl>
              <a:tblPr firstRow="1" bandRow="1">
                <a:effectLst/>
                <a:tableStyleId>{2D5ABB26-0587-4C30-8999-92F81FD0307C}</a:tableStyleId>
              </a:tblPr>
              <a:tblGrid>
                <a:gridCol w="1357757">
                  <a:extLst>
                    <a:ext uri="{9D8B030D-6E8A-4147-A177-3AD203B41FA5}">
                      <a16:colId xmlns:a16="http://schemas.microsoft.com/office/drawing/2014/main" val="2423654170"/>
                    </a:ext>
                  </a:extLst>
                </a:gridCol>
                <a:gridCol w="1828800">
                  <a:extLst>
                    <a:ext uri="{9D8B030D-6E8A-4147-A177-3AD203B41FA5}">
                      <a16:colId xmlns:a16="http://schemas.microsoft.com/office/drawing/2014/main" val="3943272664"/>
                    </a:ext>
                  </a:extLst>
                </a:gridCol>
              </a:tblGrid>
              <a:tr h="320756">
                <a:tc gridSpan="2">
                  <a:txBody>
                    <a:bodyPr/>
                    <a:lstStyle/>
                    <a:p>
                      <a:pPr algn="ctr"/>
                      <a:r>
                        <a:rPr lang="en-US" sz="1350" b="1" i="0" dirty="0">
                          <a:solidFill>
                            <a:schemeClr val="bg1"/>
                          </a:solidFill>
                          <a:latin typeface="Calibri" panose="020F0502020204030204" pitchFamily="34" charset="0"/>
                          <a:cs typeface="Calibri" panose="020F0502020204030204" pitchFamily="34" charset="0"/>
                        </a:rPr>
                        <a:t>PassGPT LLM</a:t>
                      </a:r>
                    </a:p>
                    <a:p>
                      <a:pPr algn="ctr"/>
                      <a:r>
                        <a:rPr lang="en-US" sz="1350" b="0" i="1" dirty="0">
                          <a:solidFill>
                            <a:schemeClr val="bg1"/>
                          </a:solidFill>
                          <a:latin typeface="Calibri" panose="020F0502020204030204" pitchFamily="34" charset="0"/>
                          <a:cs typeface="Calibri" panose="020F0502020204030204" pitchFamily="34" charset="0"/>
                        </a:rPr>
                        <a:t>Steps 14 + 15 + 16</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b="1" i="0" u="none" strike="noStrike" dirty="0">
                        <a:solidFill>
                          <a:schemeClr val="bg1"/>
                        </a:solidFill>
                        <a:effectLst/>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63621678"/>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Dictionary Size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8.64GB</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9276931"/>
                  </a:ext>
                </a:extLst>
              </a:tr>
              <a:tr h="19013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panose="020F0502020204030204" pitchFamily="34" charset="0"/>
                          <a:cs typeface="Calibri" panose="020F0502020204030204" pitchFamily="34" charset="0"/>
                        </a:rPr>
                        <a:t>Cracked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350" b="0" i="0" u="none" strike="noStrike" dirty="0">
                          <a:solidFill>
                            <a:srgbClr val="000000"/>
                          </a:solidFill>
                          <a:effectLst/>
                          <a:latin typeface="Calibri" panose="020F0502020204030204" pitchFamily="34" charset="0"/>
                          <a:cs typeface="Calibri" panose="020F0502020204030204" pitchFamily="34" charset="0"/>
                        </a:rPr>
                        <a:t>153,704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4502924"/>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Keyspace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39,270,134,332,983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71102269"/>
                  </a:ext>
                </a:extLst>
              </a:tr>
              <a:tr h="190134">
                <a:tc>
                  <a:txBody>
                    <a:bodyPr/>
                    <a:lstStyle/>
                    <a:p>
                      <a:r>
                        <a:rPr lang="en-US" b="1" dirty="0">
                          <a:solidFill>
                            <a:schemeClr val="tx1"/>
                          </a:solidFill>
                          <a:latin typeface="Calibri" panose="020F0502020204030204" pitchFamily="34" charset="0"/>
                          <a:cs typeface="Calibri" panose="020F0502020204030204" pitchFamily="34" charset="0"/>
                        </a:rPr>
                        <a:t>Guess Efficiency</a:t>
                      </a:r>
                    </a:p>
                    <a:p>
                      <a:r>
                        <a:rPr lang="en-US" sz="1100" b="0" i="1" dirty="0">
                          <a:solidFill>
                            <a:schemeClr val="tx1"/>
                          </a:solidFill>
                          <a:latin typeface="Calibri" panose="020F0502020204030204" pitchFamily="34" charset="0"/>
                          <a:cs typeface="Calibri" panose="020F0502020204030204" pitchFamily="34" charset="0"/>
                        </a:rPr>
                        <a:t>(Cracked/Keyspace)</a:t>
                      </a:r>
                      <a:endParaRPr lang="en-US" sz="1100" b="1" dirty="0">
                        <a:solidFill>
                          <a:schemeClr val="tx1"/>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350" dirty="0">
                          <a:latin typeface="Calibri" panose="020F0502020204030204" pitchFamily="34" charset="0"/>
                          <a:cs typeface="Calibri" panose="020F0502020204030204" pitchFamily="34" charset="0"/>
                        </a:rPr>
                        <a:t>3.91E-09</a:t>
                      </a:r>
                      <a:br>
                        <a:rPr lang="en-US" sz="1350" dirty="0">
                          <a:latin typeface="Calibri" panose="020F0502020204030204" pitchFamily="34" charset="0"/>
                          <a:cs typeface="Calibri" panose="020F0502020204030204" pitchFamily="34" charset="0"/>
                        </a:rPr>
                      </a:br>
                      <a:r>
                        <a:rPr lang="en-US" sz="1350" b="1" dirty="0">
                          <a:solidFill>
                            <a:srgbClr val="00B050"/>
                          </a:solidFill>
                          <a:latin typeface="Calibri" panose="020F0502020204030204" pitchFamily="34" charset="0"/>
                          <a:cs typeface="Calibri" panose="020F0502020204030204" pitchFamily="34" charset="0"/>
                        </a:rPr>
                        <a:t>+8%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746522"/>
                  </a:ext>
                </a:extLst>
              </a:tr>
            </a:tbl>
          </a:graphicData>
        </a:graphic>
      </p:graphicFrame>
      <p:pic>
        <p:nvPicPr>
          <p:cNvPr id="5124" name="Picture 4">
            <a:extLst>
              <a:ext uri="{FF2B5EF4-FFF2-40B4-BE49-F238E27FC236}">
                <a16:creationId xmlns:a16="http://schemas.microsoft.com/office/drawing/2014/main" id="{CAFC840D-A9B9-02B4-EFA6-8443927DD58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05025" y="4190625"/>
            <a:ext cx="665707" cy="5706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dal gold winner 2&quot; Icon - Download for free – Iconduck">
            <a:extLst>
              <a:ext uri="{FF2B5EF4-FFF2-40B4-BE49-F238E27FC236}">
                <a16:creationId xmlns:a16="http://schemas.microsoft.com/office/drawing/2014/main" id="{5F36A023-4A8F-1A51-664F-5F256C8356B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514" y="3290200"/>
            <a:ext cx="655093" cy="68100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B3D37E1C-3CF0-F7BF-8DFD-57F95A827ACE}"/>
              </a:ext>
            </a:extLst>
          </p:cNvPr>
          <p:cNvSpPr/>
          <p:nvPr/>
        </p:nvSpPr>
        <p:spPr>
          <a:xfrm>
            <a:off x="8680131" y="2713516"/>
            <a:ext cx="155448" cy="274320"/>
          </a:xfrm>
          <a:prstGeom prst="rightBrace">
            <a:avLst/>
          </a:prstGeom>
          <a:ln w="28575">
            <a:solidFill>
              <a:srgbClr val="C00000"/>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E1B0902-B30C-D870-8D71-21BB1C489408}"/>
              </a:ext>
            </a:extLst>
          </p:cNvPr>
          <p:cNvSpPr/>
          <p:nvPr/>
        </p:nvSpPr>
        <p:spPr>
          <a:xfrm flipH="1">
            <a:off x="308421" y="2440556"/>
            <a:ext cx="155448" cy="274320"/>
          </a:xfrm>
          <a:prstGeom prst="rightBrace">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B1BE72BF-A380-7480-2479-5D74FFCDA81E}"/>
              </a:ext>
            </a:extLst>
          </p:cNvPr>
          <p:cNvCxnSpPr>
            <a:cxnSpLocks/>
            <a:stCxn id="9" idx="1"/>
            <a:endCxn id="6" idx="1"/>
          </p:cNvCxnSpPr>
          <p:nvPr/>
        </p:nvCxnSpPr>
        <p:spPr>
          <a:xfrm>
            <a:off x="308421" y="2577716"/>
            <a:ext cx="660716" cy="1792883"/>
          </a:xfrm>
          <a:prstGeom prst="curvedConnector3">
            <a:avLst>
              <a:gd name="adj1" fmla="val -25394"/>
            </a:avLst>
          </a:prstGeom>
          <a:ln w="28575" cap="rnd">
            <a:solidFill>
              <a:srgbClr val="00206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9AB2745-EC49-5294-098E-EB6E643F95EC}"/>
              </a:ext>
            </a:extLst>
          </p:cNvPr>
          <p:cNvCxnSpPr>
            <a:cxnSpLocks/>
            <a:stCxn id="8" idx="1"/>
            <a:endCxn id="7" idx="3"/>
          </p:cNvCxnSpPr>
          <p:nvPr/>
        </p:nvCxnSpPr>
        <p:spPr>
          <a:xfrm rot="10800000" flipV="1">
            <a:off x="8107997" y="2850676"/>
            <a:ext cx="727582" cy="1529892"/>
          </a:xfrm>
          <a:prstGeom prst="curvedConnector3">
            <a:avLst>
              <a:gd name="adj1" fmla="val -30658"/>
            </a:avLst>
          </a:prstGeom>
          <a:ln w="28575" cap="rnd">
            <a:solidFill>
              <a:srgbClr val="C00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94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24</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A small peak into </a:t>
            </a:r>
            <a:r>
              <a:rPr lang="en-US" sz="2400" b="1" dirty="0">
                <a:solidFill>
                  <a:srgbClr val="002060"/>
                </a:solidFill>
                <a:effectLst>
                  <a:glow rad="101600">
                    <a:schemeClr val="bg1">
                      <a:alpha val="60000"/>
                    </a:schemeClr>
                  </a:glow>
                </a:effectLst>
              </a:rPr>
              <a:t>some</a:t>
            </a:r>
            <a:r>
              <a:rPr lang="en-US" sz="2400" b="1" dirty="0">
                <a:solidFill>
                  <a:srgbClr val="C00000"/>
                </a:solidFill>
                <a:effectLst>
                  <a:glow rad="101600">
                    <a:schemeClr val="bg1">
                      <a:alpha val="60000"/>
                    </a:schemeClr>
                  </a:glow>
                </a:effectLst>
              </a:rPr>
              <a:t> cracked</a:t>
            </a:r>
            <a:r>
              <a:rPr lang="en-US" sz="2400" b="1" dirty="0">
                <a:effectLst>
                  <a:glow rad="101600">
                    <a:schemeClr val="bg1">
                      <a:alpha val="60000"/>
                    </a:schemeClr>
                  </a:glow>
                </a:effectLst>
              </a:rPr>
              <a:t> hashes.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Here is the proof -- the model successfully cracked never-before-cracked hashes!</a:t>
            </a:r>
            <a:endParaRPr lang="en-US" sz="1600" dirty="0">
              <a:effectLst>
                <a:glow rad="101600">
                  <a:schemeClr val="bg1">
                    <a:alpha val="60000"/>
                  </a:schemeClr>
                </a:glow>
              </a:effectLst>
            </a:endParaRPr>
          </a:p>
        </p:txBody>
      </p:sp>
      <p:grpSp>
        <p:nvGrpSpPr>
          <p:cNvPr id="23" name="Group 22">
            <a:extLst>
              <a:ext uri="{FF2B5EF4-FFF2-40B4-BE49-F238E27FC236}">
                <a16:creationId xmlns:a16="http://schemas.microsoft.com/office/drawing/2014/main" id="{B75B2612-4F20-E993-D34F-D3A1107AA611}"/>
              </a:ext>
            </a:extLst>
          </p:cNvPr>
          <p:cNvGrpSpPr/>
          <p:nvPr/>
        </p:nvGrpSpPr>
        <p:grpSpPr>
          <a:xfrm>
            <a:off x="364936" y="2444901"/>
            <a:ext cx="8414128" cy="2679537"/>
            <a:chOff x="364936" y="1435263"/>
            <a:chExt cx="8414128" cy="2477603"/>
          </a:xfrm>
        </p:grpSpPr>
        <p:sp>
          <p:nvSpPr>
            <p:cNvPr id="22" name="Rectangle 21">
              <a:extLst>
                <a:ext uri="{FF2B5EF4-FFF2-40B4-BE49-F238E27FC236}">
                  <a16:creationId xmlns:a16="http://schemas.microsoft.com/office/drawing/2014/main" id="{C61C1991-C18C-FF26-E869-E845A6382F61}"/>
                </a:ext>
              </a:extLst>
            </p:cNvPr>
            <p:cNvSpPr/>
            <p:nvPr/>
          </p:nvSpPr>
          <p:spPr>
            <a:xfrm>
              <a:off x="364936" y="1435263"/>
              <a:ext cx="8414128" cy="2475927"/>
            </a:xfrm>
            <a:prstGeom prst="rect">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BA2DFDF-8F4D-C421-763D-400B4C076F5B}"/>
                </a:ext>
              </a:extLst>
            </p:cNvPr>
            <p:cNvGrpSpPr/>
            <p:nvPr/>
          </p:nvGrpSpPr>
          <p:grpSpPr>
            <a:xfrm>
              <a:off x="364936" y="1435265"/>
              <a:ext cx="8414128" cy="2477601"/>
              <a:chOff x="364936" y="1326779"/>
              <a:chExt cx="8414128" cy="2477601"/>
            </a:xfrm>
          </p:grpSpPr>
          <p:sp>
            <p:nvSpPr>
              <p:cNvPr id="15" name="TextBox 14">
                <a:extLst>
                  <a:ext uri="{FF2B5EF4-FFF2-40B4-BE49-F238E27FC236}">
                    <a16:creationId xmlns:a16="http://schemas.microsoft.com/office/drawing/2014/main" id="{C745AD7A-622D-654A-3E23-9F937BDF2DB2}"/>
                  </a:ext>
                </a:extLst>
              </p:cNvPr>
              <p:cNvSpPr txBox="1"/>
              <p:nvPr/>
            </p:nvSpPr>
            <p:spPr>
              <a:xfrm>
                <a:off x="364936" y="1326779"/>
                <a:ext cx="2296655" cy="2477600"/>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1. PassGPT Wordlist</a:t>
                </a:r>
              </a:p>
              <a:p>
                <a:pPr marL="0" marR="0" algn="ctr">
                  <a:spcBef>
                    <a:spcPts val="0"/>
                  </a:spcBef>
                  <a:spcAft>
                    <a:spcPts val="0"/>
                  </a:spcAft>
                </a:pPr>
                <a:r>
                  <a:rPr lang="en-US" sz="1200" b="1" kern="100" dirty="0">
                    <a:latin typeface="Courier New" panose="02070309020205020404" pitchFamily="49" charset="0"/>
                    <a:ea typeface="Calibri" panose="020F0502020204030204" pitchFamily="34" charset="0"/>
                    <a:cs typeface="Times New Roman" panose="02020603050405020304" pitchFamily="18" charset="0"/>
                  </a:rPr>
                  <a:t>259 Cracked</a:t>
                </a:r>
                <a:endParaRPr lang="en-US" sz="1200" b="1" kern="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e95fbaa8fafac04d0141a42c717fc541:burgosfresa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f5244f78c0757cb2babc95b44382ed98:MorbidDiana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e17f17609ab95ef91231b2c4b85bac49:LASVEGAS&amp;ME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577d9c1e13f042740d84b47ac7c48180:ABCabc123ert</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55ad51225157a4aff52205b2448d7bbd:eulogiomateo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44e949e8e4d7c6633e38b6c5843b183f:12_sept_1987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11edda3c45bb636df4a5e43e779f37f8:amoremiopaulo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357d8f9c5d0f96653b7e7cf3ecd0ff26:1968ScoobyDoo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69f938370dbfc0090a5162f0fa32dce8:hidalgoferrer</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0e62a5b96e4831f302912e192d372651:blazeandlottie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45c8710982905da7305fae54d1c86582:camiloesunbobo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b3d9b4c4ef945e047f345c321746dc09:milagrosteodio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7f58bfeb7be4ecb6d8b08c3b936a7653:figueroaventura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76153fc02710dbb8508e2dd5f580478e:iliketosucktoes</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45f1b0807997acfa2b4af1d01f19dda3:medranotequiero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c5f6ae53328705d7e1ab1f22ee72cdeb:queenofdangerous</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1e88268ad6af32bbb9b79a31338e626f:zacefronxsiempre</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a5c1acba5783404f8ddf14e3eaad0b23:12369874!@#$%^&amp;*</a:t>
                </a:r>
                <a:endParaRPr lang="en-US" sz="5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B33A81CF-CA0A-AAA4-BD34-CBDC9E5560B9}"/>
                  </a:ext>
                </a:extLst>
              </p:cNvPr>
              <p:cNvSpPr txBox="1"/>
              <p:nvPr/>
            </p:nvSpPr>
            <p:spPr>
              <a:xfrm>
                <a:off x="2661591" y="1326779"/>
                <a:ext cx="3246896" cy="2477601"/>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2. PassGPT Wordlist + OneRule</a:t>
                </a:r>
              </a:p>
              <a:p>
                <a:pPr marL="0" marR="0" algn="ctr">
                  <a:spcBef>
                    <a:spcPts val="0"/>
                  </a:spcBef>
                  <a:spcAft>
                    <a:spcPts val="0"/>
                  </a:spcAft>
                </a:pPr>
                <a:r>
                  <a:rPr lang="en-US" sz="1200" b="1" kern="100" dirty="0">
                    <a:effectLst/>
                    <a:latin typeface="Courier New" panose="02070309020205020404" pitchFamily="49" charset="0"/>
                    <a:ea typeface="Calibri" panose="020F0502020204030204" pitchFamily="34" charset="0"/>
                    <a:cs typeface="Times New Roman" panose="02020603050405020304" pitchFamily="18" charset="0"/>
                  </a:rPr>
                  <a:t>134,698 Cracked</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82e3aeb7bc2565e9e0317cbc465563c8:mu1ba23re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058fbc9de5c6ab6a4399345455c6e35b:sunnySKE11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9c1c51026d6308e475bb0bf38a47b2f7:killerLSA23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214fd681c216f84cb7758c0ffb3b01cf:leandroMSP89</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1333553437499be7ffd327c0a564ec76:facebookLoL15</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bc31f1e63c9bae69ff5cfb950809a658:computeritb747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7cdc17db713fbfa645ff95308a5ced6e:alexandre09tuna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515fe0444b00ba04fddfae5431e6038e:alma1***********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d8080ebac595632350a90ffeb429d2cb:taylorswiftjcww12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9097daf5de29e2adfbbe461130d9c796:yosoyunkkkkkkkkkkk</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545d4e6c4c30cc1613fe6ad23e3c346f:mortalkombats192903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f920d33ba4efd7a80332c5d34b4be6a0:lamborghini700spyder</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4c7eae92597f53c0fdaf6424aea19c8e:123456789saramagnante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5568d1983f5d9aa88f7d915b7e0e74a5:ssaajjaa112233445566**</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dde00f08e3d32f205ca705905cad4e56:paradiseloser1234567890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88a231361ba96e0310b73c257807a1d0:undertaker30wrestlemania</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6fef3ca1a479d7df4938195ce83ed73c:policeisawesome1234567890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e44943afe2dbc7361a2b29e63921d56b:ilovememeloveyou1234567890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500d718e9513dd1b862cd82eb46969df:014578163014578163014578163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269333027e5dbd338fc11ed77c808d6b:Diosesamor2324Diosesamor2324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bc75daf180ae8932cac63849572c6be6:mmp12345678910mmp12345678910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5d935bac3b260329de4292a368518301:086830532508683053250868305325</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a367dc2ae9a963d696d19238ac33d887:16septiembre200416septiembre2004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3c636198145c5d256bfd179d66352ac1:4nn2nn34nn2nn34nn2nn34nn2nn34nn2nn3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f6a36bdb507192df6e0a14efdcdb9c98:arielminiarielminiarielminiarielmini</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be490ad4021821bdde2445ec432e5809:0012101911001210191100121019110012101911</a:t>
                </a:r>
              </a:p>
            </p:txBody>
          </p:sp>
          <p:sp>
            <p:nvSpPr>
              <p:cNvPr id="17" name="TextBox 16">
                <a:extLst>
                  <a:ext uri="{FF2B5EF4-FFF2-40B4-BE49-F238E27FC236}">
                    <a16:creationId xmlns:a16="http://schemas.microsoft.com/office/drawing/2014/main" id="{9A9B82CB-0F4E-D252-7F05-5155C5988D9F}"/>
                  </a:ext>
                </a:extLst>
              </p:cNvPr>
              <p:cNvSpPr txBox="1"/>
              <p:nvPr/>
            </p:nvSpPr>
            <p:spPr>
              <a:xfrm>
                <a:off x="5908487" y="1328452"/>
                <a:ext cx="2870577" cy="2475927"/>
              </a:xfrm>
              <a:prstGeom prst="rect">
                <a:avLst/>
              </a:prstGeom>
              <a:solidFill>
                <a:schemeClr val="accent4">
                  <a:lumMod val="20000"/>
                  <a:lumOff val="80000"/>
                </a:schemeClr>
              </a:solidFill>
            </p:spPr>
            <p:txBody>
              <a:bodyPr wrap="square">
                <a:noAutofit/>
              </a:bodyPr>
              <a:lstStyle/>
              <a:p>
                <a:pPr marL="0" marR="0" algn="ctr">
                  <a:spcBef>
                    <a:spcPts val="0"/>
                  </a:spcBef>
                  <a:spcAft>
                    <a:spcPts val="0"/>
                  </a:spcAft>
                </a:pPr>
                <a:r>
                  <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rPr>
                  <a:t>3. Recirculate + OneRule</a:t>
                </a:r>
              </a:p>
              <a:p>
                <a:pPr algn="ctr"/>
                <a:r>
                  <a:rPr lang="en-US" sz="1200" b="1" kern="100" dirty="0">
                    <a:effectLst/>
                    <a:latin typeface="Courier New" panose="02070309020205020404" pitchFamily="49" charset="0"/>
                    <a:ea typeface="Calibri" panose="020F0502020204030204" pitchFamily="34" charset="0"/>
                    <a:cs typeface="Times New Roman" panose="02020603050405020304" pitchFamily="18" charset="0"/>
                  </a:rPr>
                  <a:t>18,747 Cracked</a:t>
                </a:r>
                <a:endParaRPr lang="en-US" sz="120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endParaRP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19890b1ab584f482338bc7cd5f4efd38:Ss@123=12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991bdf8334f6821fca9258e8949a2ad8:Lisa*emma2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ebf6cdde011b455f1f1b3048e5d9ad63:Kimshgood1!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b347a9e099a0b80de4b259aedcffaaee:kkisskkutya1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b8cd92afb7325ab4fb5ebc669fc10443:Patchieepeach</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c6e74525c172fa5c98d4ecdf17af1e62:258258546852sm</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cdb0fcd1877db57bdc653f2edce1d4f2:12341234VIDA123</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2aedc5cc31efec54eab690b9965df93e:1707199521212301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9918ee06afb86f6e221191dca5ff6159:Ikertorrescabello</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37f453b9f2343425bbf24cc22d09d67a:Eventy199419941994</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1f8bc7b5572ecb61c901ff2514fe029a:Dragonballgodboi02!</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3450d5450844c5c20a1469e256bf1b6d:Alejo2007patrick2007</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9eb89ed416bf9f22019b9ff2f516b0f8:Fatimavaleriadaniela1</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5300fb27045762d4a04d74c147e88751:endutsilandendutsiland</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18eea0c4b17e19fb6c631718ba56406a:Argentina2020porsiempre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14d3375fccd50f5dc260641aef7425e8:elenateamopadreteamo0719</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4dd66d3634c756a6f9d0c29c0eb1dc8c:Policeisawesome1234567890.</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dee2d7efd83d802be253f66e8bee8c17:VALENTINA123456789LISETTEEE</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b10d1a02987113cc6cd9729642afee09:yamahafr940228yamahafr940228</a:t>
                </a:r>
              </a:p>
              <a:p>
                <a:pPr marL="0" marR="0">
                  <a:spcBef>
                    <a:spcPts val="0"/>
                  </a:spcBef>
                  <a:spcAft>
                    <a:spcPts val="0"/>
                  </a:spcAft>
                </a:pPr>
                <a:r>
                  <a:rPr lang="en-US" sz="550" kern="100" dirty="0">
                    <a:effectLst/>
                    <a:latin typeface="Courier New" panose="02070309020205020404" pitchFamily="49" charset="0"/>
                    <a:ea typeface="Calibri" panose="020F0502020204030204" pitchFamily="34" charset="0"/>
                    <a:cs typeface="Times New Roman" panose="02020603050405020304" pitchFamily="18" charset="0"/>
                  </a:rPr>
                  <a:t>bda5ffd3bab2fd1a845514bd797f032f:poopyhead154144poopyhead154144</a:t>
                </a:r>
              </a:p>
            </p:txBody>
          </p:sp>
        </p:grpSp>
      </p:grpSp>
      <p:sp>
        <p:nvSpPr>
          <p:cNvPr id="10" name="TextBox 9">
            <a:extLst>
              <a:ext uri="{FF2B5EF4-FFF2-40B4-BE49-F238E27FC236}">
                <a16:creationId xmlns:a16="http://schemas.microsoft.com/office/drawing/2014/main" id="{B8C4A06B-C2C9-0A88-2008-D55A96DD7790}"/>
              </a:ext>
            </a:extLst>
          </p:cNvPr>
          <p:cNvSpPr txBox="1"/>
          <p:nvPr/>
        </p:nvSpPr>
        <p:spPr>
          <a:xfrm>
            <a:off x="4075811" y="5231898"/>
            <a:ext cx="4363015" cy="369332"/>
          </a:xfrm>
          <a:prstGeom prst="rect">
            <a:avLst/>
          </a:prstGeom>
          <a:noFill/>
        </p:spPr>
        <p:txBody>
          <a:bodyPr wrap="square">
            <a:spAutoFit/>
          </a:bodyPr>
          <a:lstStyle/>
          <a:p>
            <a:r>
              <a:rPr lang="en-US" b="1" i="1" dirty="0">
                <a:solidFill>
                  <a:srgbClr val="C00000"/>
                </a:solidFill>
                <a:latin typeface=""/>
              </a:rPr>
              <a:t>Now let’s take the model for a spin…</a:t>
            </a:r>
            <a:endParaRPr lang="en-US" dirty="0"/>
          </a:p>
        </p:txBody>
      </p:sp>
      <p:grpSp>
        <p:nvGrpSpPr>
          <p:cNvPr id="11" name="Group 10">
            <a:extLst>
              <a:ext uri="{FF2B5EF4-FFF2-40B4-BE49-F238E27FC236}">
                <a16:creationId xmlns:a16="http://schemas.microsoft.com/office/drawing/2014/main" id="{5C989434-1E54-209D-B381-C6982BA8F256}"/>
              </a:ext>
            </a:extLst>
          </p:cNvPr>
          <p:cNvGrpSpPr/>
          <p:nvPr/>
        </p:nvGrpSpPr>
        <p:grpSpPr>
          <a:xfrm>
            <a:off x="364937" y="1296242"/>
            <a:ext cx="8414128" cy="1005974"/>
            <a:chOff x="364937" y="1250843"/>
            <a:chExt cx="8414128" cy="1005974"/>
          </a:xfrm>
        </p:grpSpPr>
        <p:sp>
          <p:nvSpPr>
            <p:cNvPr id="12" name="Rectangle 11">
              <a:extLst>
                <a:ext uri="{FF2B5EF4-FFF2-40B4-BE49-F238E27FC236}">
                  <a16:creationId xmlns:a16="http://schemas.microsoft.com/office/drawing/2014/main" id="{50919D5A-D45D-1A0E-E272-938F2B613EC3}"/>
                </a:ext>
              </a:extLst>
            </p:cNvPr>
            <p:cNvSpPr/>
            <p:nvPr/>
          </p:nvSpPr>
          <p:spPr>
            <a:xfrm>
              <a:off x="364937" y="1250843"/>
              <a:ext cx="8414128" cy="1004646"/>
            </a:xfrm>
            <a:prstGeom prst="rect">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8F32310-BB70-93F5-D099-7B3B02238344}"/>
                </a:ext>
              </a:extLst>
            </p:cNvPr>
            <p:cNvSpPr txBox="1"/>
            <p:nvPr/>
          </p:nvSpPr>
          <p:spPr>
            <a:xfrm>
              <a:off x="364937" y="1655089"/>
              <a:ext cx="4207064" cy="601728"/>
            </a:xfrm>
            <a:prstGeom prst="rect">
              <a:avLst/>
            </a:prstGeom>
            <a:solidFill>
              <a:schemeClr val="accent4">
                <a:lumMod val="20000"/>
                <a:lumOff val="80000"/>
              </a:schemeClr>
            </a:solidFill>
          </p:spPr>
          <p:txBody>
            <a:bodyPr wrap="square" lIns="54864" rIns="54864" numCol="3">
              <a:noAutofit/>
            </a:bodyPr>
            <a:lstStyle/>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42542807:123456</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18313580:123456789</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10713794:qwerty</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10382543:password</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6901438:12345678</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5070941:111111</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4880569:qwerty123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4486025:1q2w3e</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4351342:1234567</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4130502:1234567890</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4034851:abc123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3897129:123123</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3663338:NULL</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3561705:DEFAULT</a:t>
              </a:r>
            </a:p>
            <a:p>
              <a:pPr marL="228600" marR="0" indent="-228600">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3508324:12345</a:t>
              </a:r>
            </a:p>
          </p:txBody>
        </p:sp>
        <p:sp>
          <p:nvSpPr>
            <p:cNvPr id="14" name="TextBox 13">
              <a:extLst>
                <a:ext uri="{FF2B5EF4-FFF2-40B4-BE49-F238E27FC236}">
                  <a16:creationId xmlns:a16="http://schemas.microsoft.com/office/drawing/2014/main" id="{46C71357-1990-3673-D59B-97CCEF4E7F47}"/>
                </a:ext>
              </a:extLst>
            </p:cNvPr>
            <p:cNvSpPr txBox="1"/>
            <p:nvPr/>
          </p:nvSpPr>
          <p:spPr>
            <a:xfrm>
              <a:off x="364937" y="1254911"/>
              <a:ext cx="4207064" cy="400178"/>
            </a:xfrm>
            <a:prstGeom prst="rect">
              <a:avLst/>
            </a:prstGeom>
            <a:solidFill>
              <a:schemeClr val="accent4">
                <a:lumMod val="20000"/>
                <a:lumOff val="80000"/>
              </a:schemeClr>
            </a:solidFill>
          </p:spPr>
          <p:txBody>
            <a:bodyPr wrap="square" numCol="1">
              <a:noAutofit/>
            </a:bodyPr>
            <a:lstStyle/>
            <a:p>
              <a:pPr marL="0" marR="0" algn="ctr">
                <a:spcBef>
                  <a:spcPts val="0"/>
                </a:spcBef>
                <a:spcAft>
                  <a:spcPts val="0"/>
                </a:spcAft>
              </a:pPr>
              <a:r>
                <a:rPr lang="en-US" sz="1050" b="1" kern="100" dirty="0">
                  <a:solidFill>
                    <a:srgbClr val="C00000"/>
                  </a:solidFill>
                  <a:latin typeface="Courier New" panose="02070309020205020404" pitchFamily="49" charset="0"/>
                  <a:ea typeface="Calibri" panose="020F0502020204030204" pitchFamily="34" charset="0"/>
                  <a:cs typeface="Times New Roman" panose="02020603050405020304" pitchFamily="18" charset="0"/>
                </a:rPr>
                <a:t>Most Popular | Passwords</a:t>
              </a:r>
            </a:p>
            <a:p>
              <a:pPr marL="0" marR="0" algn="ctr">
                <a:spcBef>
                  <a:spcPts val="0"/>
                </a:spcBef>
                <a:spcAft>
                  <a:spcPts val="0"/>
                </a:spcAft>
              </a:pPr>
              <a:r>
                <a:rPr lang="en-US" sz="1050" b="1" kern="100" dirty="0">
                  <a:latin typeface="Courier New" panose="02070309020205020404" pitchFamily="49" charset="0"/>
                  <a:ea typeface="Calibri" panose="020F0502020204030204" pitchFamily="34" charset="0"/>
                  <a:cs typeface="Times New Roman" panose="02020603050405020304" pitchFamily="18" charset="0"/>
                </a:rPr>
                <a:t>Top 15</a:t>
              </a:r>
              <a:endParaRPr lang="en-US" sz="1050" b="1" kern="100" dirty="0">
                <a:effectLst/>
                <a:latin typeface="Courier New" panose="02070309020205020404" pitchFamily="49"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765E514-9287-A257-5B2F-D5D88676EC6A}"/>
                </a:ext>
              </a:extLst>
            </p:cNvPr>
            <p:cNvSpPr txBox="1"/>
            <p:nvPr/>
          </p:nvSpPr>
          <p:spPr>
            <a:xfrm>
              <a:off x="4571999" y="1655089"/>
              <a:ext cx="4207064" cy="600400"/>
            </a:xfrm>
            <a:prstGeom prst="rect">
              <a:avLst/>
            </a:prstGeom>
            <a:solidFill>
              <a:schemeClr val="accent4">
                <a:lumMod val="20000"/>
                <a:lumOff val="80000"/>
              </a:schemeClr>
            </a:solidFill>
          </p:spPr>
          <p:txBody>
            <a:bodyPr wrap="square" lIns="54864" rIns="54864" numCol="2">
              <a:noAutofit/>
            </a:bodyPr>
            <a:lstStyle/>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481526598:?l?l?l?l?l?l?l?l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321100471:?l?l?l?l?l?l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319361204:?d?d?d?d?d?d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225430345:?l?l?l?l?l?l?l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215320674:?d?d?d?d?d?d?d?d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205251980:?l?l?l?l?l?l?d?d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144530489:?l?l?l?l?l?l?l?l?l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126303027:?l?l?l?l?l?l?l?d</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123240391:?l?l?l?l?l?l?l?l?l?l</a:t>
              </a:r>
            </a:p>
            <a:p>
              <a:pPr marL="233363" marR="0" indent="-233363">
                <a:spcBef>
                  <a:spcPts val="0"/>
                </a:spcBef>
                <a:spcAft>
                  <a:spcPts val="0"/>
                </a:spcAft>
                <a:buFont typeface="+mj-lt"/>
                <a:buAutoNum type="arabicPeriod"/>
              </a:pPr>
              <a:r>
                <a:rPr lang="en-US" sz="650" dirty="0">
                  <a:solidFill>
                    <a:srgbClr val="222222"/>
                  </a:solidFill>
                  <a:effectLst/>
                  <a:latin typeface="Courier New" panose="02070309020205020404" pitchFamily="49" charset="0"/>
                  <a:cs typeface="Courier New" panose="02070309020205020404" pitchFamily="49" charset="0"/>
                </a:rPr>
                <a:t>122936007:?l?l?l?l?l?l?d</a:t>
              </a:r>
            </a:p>
          </p:txBody>
        </p:sp>
        <p:sp>
          <p:nvSpPr>
            <p:cNvPr id="19" name="TextBox 18">
              <a:extLst>
                <a:ext uri="{FF2B5EF4-FFF2-40B4-BE49-F238E27FC236}">
                  <a16:creationId xmlns:a16="http://schemas.microsoft.com/office/drawing/2014/main" id="{7A940FCD-79B4-BB8B-44BB-43C47E20D0C9}"/>
                </a:ext>
              </a:extLst>
            </p:cNvPr>
            <p:cNvSpPr txBox="1"/>
            <p:nvPr/>
          </p:nvSpPr>
          <p:spPr>
            <a:xfrm>
              <a:off x="4571999" y="1254911"/>
              <a:ext cx="4207064" cy="400178"/>
            </a:xfrm>
            <a:prstGeom prst="rect">
              <a:avLst/>
            </a:prstGeom>
            <a:solidFill>
              <a:schemeClr val="accent4">
                <a:lumMod val="20000"/>
                <a:lumOff val="80000"/>
              </a:schemeClr>
            </a:solidFill>
          </p:spPr>
          <p:txBody>
            <a:bodyPr wrap="square" numCol="1">
              <a:noAutofit/>
            </a:bodyPr>
            <a:lstStyle/>
            <a:p>
              <a:pPr marL="0" marR="0" algn="ctr">
                <a:spcBef>
                  <a:spcPts val="0"/>
                </a:spcBef>
                <a:spcAft>
                  <a:spcPts val="0"/>
                </a:spcAft>
              </a:pPr>
              <a:r>
                <a:rPr lang="en-US" sz="1050" b="1" kern="100" dirty="0">
                  <a:solidFill>
                    <a:srgbClr val="C00000"/>
                  </a:solidFill>
                  <a:latin typeface="Courier New" panose="02070309020205020404" pitchFamily="49" charset="0"/>
                  <a:ea typeface="Calibri" panose="020F0502020204030204" pitchFamily="34" charset="0"/>
                  <a:cs typeface="Times New Roman" panose="02020603050405020304" pitchFamily="18" charset="0"/>
                </a:rPr>
                <a:t>Most Popular | Mask Patterns</a:t>
              </a:r>
              <a:endParaRPr lang="en-US" sz="1050" b="1" kern="100" dirty="0">
                <a:solidFill>
                  <a:srgbClr val="C00000"/>
                </a:solidFill>
                <a:effectLst/>
                <a:latin typeface="Courier New" panose="02070309020205020404" pitchFamily="49"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050" b="1" kern="100" dirty="0">
                  <a:effectLst/>
                  <a:latin typeface="Courier New" panose="02070309020205020404" pitchFamily="49" charset="0"/>
                  <a:ea typeface="Calibri" panose="020F0502020204030204" pitchFamily="34" charset="0"/>
                  <a:cs typeface="Times New Roman" panose="02020603050405020304" pitchFamily="18" charset="0"/>
                </a:rPr>
                <a:t>Top 10</a:t>
              </a:r>
            </a:p>
          </p:txBody>
        </p:sp>
      </p:grpSp>
    </p:spTree>
    <p:extLst>
      <p:ext uri="{BB962C8B-B14F-4D97-AF65-F5344CB8AC3E}">
        <p14:creationId xmlns:p14="http://schemas.microsoft.com/office/powerpoint/2010/main" val="414946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endency">
            <a:extLst>
              <a:ext uri="{FF2B5EF4-FFF2-40B4-BE49-F238E27FC236}">
                <a16:creationId xmlns:a16="http://schemas.microsoft.com/office/drawing/2014/main" id="{BA33BC4B-0153-9C86-4E01-751BC849D3E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08" t="3055" r="4273" b="4413"/>
          <a:stretch/>
        </p:blipFill>
        <p:spPr bwMode="auto">
          <a:xfrm>
            <a:off x="6941865" y="2880810"/>
            <a:ext cx="2202135" cy="28341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solidFill>
                  <a:srgbClr val="C00000"/>
                </a:solidFill>
              </a:rPr>
              <a:t>System Prep </a:t>
            </a:r>
            <a:r>
              <a:rPr lang="en-US" b="1" dirty="0"/>
              <a:t>&amp; Dependencies</a:t>
            </a:r>
            <a:br>
              <a:rPr lang="en-US" b="1" dirty="0"/>
            </a:br>
            <a:r>
              <a:rPr lang="en-US" sz="1600" i="1" dirty="0">
                <a:solidFill>
                  <a:schemeClr val="bg1">
                    <a:lumMod val="50000"/>
                  </a:schemeClr>
                </a:solidFill>
              </a:rPr>
              <a:t>First things first, let’s get our system ready to run the LLM model.</a:t>
            </a:r>
            <a:endParaRPr lang="en-US"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3943350" cy="3626115"/>
          </a:xfrm>
        </p:spPr>
        <p:txBody>
          <a:bodyPr wrap="none">
            <a:noAutofit/>
          </a:bodyPr>
          <a:lstStyle/>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1.	Use Windows 10 or 11 for Best Experience</a:t>
            </a:r>
            <a:br>
              <a:rPr lang="en-US" sz="1100" b="1" dirty="0">
                <a:effectLst>
                  <a:glow rad="101600">
                    <a:schemeClr val="bg1">
                      <a:alpha val="60000"/>
                    </a:schemeClr>
                  </a:glow>
                </a:effectLst>
              </a:rPr>
            </a:br>
            <a:r>
              <a:rPr lang="en-US" sz="1100" b="1" dirty="0">
                <a:effectLst>
                  <a:glow rad="101600">
                    <a:schemeClr val="bg1">
                      <a:alpha val="60000"/>
                    </a:schemeClr>
                  </a:glow>
                </a:effectLst>
              </a:rPr>
              <a:t>	</a:t>
            </a:r>
            <a:r>
              <a:rPr lang="en-US" sz="900" i="1" dirty="0">
                <a:effectLst>
                  <a:glow rad="101600">
                    <a:schemeClr val="bg1">
                      <a:alpha val="60000"/>
                    </a:schemeClr>
                  </a:glow>
                </a:effectLst>
              </a:rPr>
              <a:t>GPU drivers cause trouble in Linux</a:t>
            </a:r>
            <a:endParaRPr lang="en-US" sz="900" b="1" i="1" dirty="0">
              <a:effectLst>
                <a:glow rad="101600">
                  <a:schemeClr val="bg1">
                    <a:alpha val="60000"/>
                  </a:schemeClr>
                </a:glow>
              </a:effectLst>
            </a:endParaRPr>
          </a:p>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2.	Install the Latest Version of Python</a:t>
            </a:r>
            <a:br>
              <a:rPr lang="en-US" sz="1100" dirty="0">
                <a:effectLst>
                  <a:glow rad="101600">
                    <a:schemeClr val="bg1">
                      <a:alpha val="60000"/>
                    </a:schemeClr>
                  </a:glow>
                </a:effectLst>
              </a:rPr>
            </a:br>
            <a:r>
              <a:rPr lang="en-US" sz="1100" dirty="0">
                <a:effectLst>
                  <a:glow rad="101600">
                    <a:schemeClr val="bg1">
                      <a:alpha val="60000"/>
                    </a:schemeClr>
                  </a:glow>
                </a:effectLst>
              </a:rPr>
              <a:t>	</a:t>
            </a:r>
            <a:r>
              <a:rPr lang="en-US" sz="900" i="1" dirty="0">
                <a:effectLst>
                  <a:glow rad="101600">
                    <a:schemeClr val="bg1">
                      <a:alpha val="60000"/>
                    </a:schemeClr>
                  </a:glow>
                </a:effectLst>
              </a:rPr>
              <a:t>https://www.python.org/downloads</a:t>
            </a:r>
          </a:p>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3.	Install Python Package Manager (pip)</a:t>
            </a:r>
            <a:br>
              <a:rPr lang="en-US" sz="1100" dirty="0">
                <a:effectLst>
                  <a:glow rad="101600">
                    <a:schemeClr val="bg1">
                      <a:alpha val="60000"/>
                    </a:schemeClr>
                  </a:glow>
                </a:effectLst>
              </a:rPr>
            </a:br>
            <a:r>
              <a:rPr lang="en-US" sz="1100" dirty="0">
                <a:effectLst>
                  <a:glow rad="101600">
                    <a:schemeClr val="bg1">
                      <a:alpha val="60000"/>
                    </a:schemeClr>
                  </a:glow>
                </a:effectLst>
              </a:rPr>
              <a:t>	</a:t>
            </a:r>
            <a:r>
              <a:rPr lang="en-US" sz="900" i="1" dirty="0">
                <a:effectLst>
                  <a:glow rad="101600">
                    <a:schemeClr val="bg1">
                      <a:alpha val="60000"/>
                    </a:schemeClr>
                  </a:glow>
                </a:effectLst>
              </a:rPr>
              <a:t>https://www.youtube.com/watch?v=fJKdIf11GcI</a:t>
            </a:r>
            <a:endParaRPr lang="en-US" sz="1100" i="1" dirty="0">
              <a:effectLst>
                <a:glow rad="101600">
                  <a:schemeClr val="bg1">
                    <a:alpha val="60000"/>
                  </a:schemeClr>
                </a:glow>
              </a:effectLst>
            </a:endParaRPr>
          </a:p>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4a.	For CPU &amp; CUDA GPU Support</a:t>
            </a:r>
          </a:p>
          <a:p>
            <a:pPr marL="342900" lvl="1" indent="0">
              <a:spcBef>
                <a:spcPts val="1200"/>
              </a:spcBef>
              <a:buClr>
                <a:schemeClr val="tx1"/>
              </a:buClr>
              <a:buNone/>
              <a:tabLst>
                <a:tab pos="341313" algn="l"/>
              </a:tabLst>
            </a:pPr>
            <a:r>
              <a:rPr lang="en-US" sz="1050" b="1" dirty="0">
                <a:effectLst>
                  <a:glow rad="101600">
                    <a:schemeClr val="bg1">
                      <a:alpha val="60000"/>
                    </a:schemeClr>
                  </a:glow>
                </a:effectLst>
              </a:rPr>
              <a:t>	</a:t>
            </a:r>
            <a:r>
              <a:rPr lang="en-US" sz="1050" dirty="0">
                <a:effectLst>
                  <a:glow rad="101600">
                    <a:schemeClr val="bg1">
                      <a:alpha val="60000"/>
                    </a:schemeClr>
                  </a:glow>
                </a:effectLst>
              </a:rPr>
              <a:t>Reboot Computer in Safe Mode</a:t>
            </a:r>
            <a:br>
              <a:rPr lang="en-US" sz="1050" dirty="0">
                <a:effectLst>
                  <a:glow rad="101600">
                    <a:schemeClr val="bg1">
                      <a:alpha val="60000"/>
                    </a:schemeClr>
                  </a:glow>
                </a:effectLst>
              </a:rPr>
            </a:br>
            <a:r>
              <a:rPr lang="en-US" sz="1050" dirty="0">
                <a:effectLst>
                  <a:glow rad="101600">
                    <a:schemeClr val="bg1">
                      <a:alpha val="60000"/>
                    </a:schemeClr>
                  </a:glow>
                </a:effectLst>
              </a:rPr>
              <a:t>	</a:t>
            </a:r>
            <a:r>
              <a:rPr lang="en-US" sz="900" i="1" dirty="0">
                <a:effectLst>
                  <a:glow rad="101600">
                    <a:schemeClr val="bg1">
                      <a:alpha val="60000"/>
                    </a:schemeClr>
                  </a:glow>
                </a:effectLst>
              </a:rPr>
              <a:t>https://www.youtube.com/watch?v=Rf3u7PAiWpE</a:t>
            </a:r>
          </a:p>
          <a:p>
            <a:pPr marL="342900" lvl="1" indent="0">
              <a:spcBef>
                <a:spcPts val="1200"/>
              </a:spcBef>
              <a:buClr>
                <a:schemeClr val="tx1"/>
              </a:buClr>
              <a:buNone/>
              <a:tabLst>
                <a:tab pos="341313" algn="l"/>
              </a:tabLst>
            </a:pPr>
            <a:r>
              <a:rPr lang="en-US" sz="1050" dirty="0">
                <a:effectLst>
                  <a:glow rad="101600">
                    <a:schemeClr val="bg1">
                      <a:alpha val="60000"/>
                    </a:schemeClr>
                  </a:glow>
                </a:effectLst>
              </a:rPr>
              <a:t>	Uninstall Current GPU Driver with DDU</a:t>
            </a:r>
            <a:br>
              <a:rPr lang="en-US" sz="1050" dirty="0">
                <a:effectLst>
                  <a:glow rad="101600">
                    <a:schemeClr val="bg1">
                      <a:alpha val="60000"/>
                    </a:schemeClr>
                  </a:glow>
                </a:effectLst>
              </a:rPr>
            </a:br>
            <a:r>
              <a:rPr lang="en-US" sz="1050" dirty="0">
                <a:effectLst>
                  <a:glow rad="101600">
                    <a:schemeClr val="bg1">
                      <a:alpha val="60000"/>
                    </a:schemeClr>
                  </a:glow>
                </a:effectLst>
              </a:rPr>
              <a:t>	</a:t>
            </a:r>
            <a:r>
              <a:rPr lang="en-US" sz="900" i="1" dirty="0">
                <a:effectLst>
                  <a:glow rad="101600">
                    <a:schemeClr val="bg1">
                      <a:alpha val="60000"/>
                    </a:schemeClr>
                  </a:glow>
                </a:effectLst>
              </a:rPr>
              <a:t>https://www.youtube.com/watch?v=v7KfnZ2wSog</a:t>
            </a:r>
          </a:p>
          <a:p>
            <a:pPr marL="342900" lvl="1" indent="0">
              <a:spcBef>
                <a:spcPts val="1200"/>
              </a:spcBef>
              <a:buClr>
                <a:schemeClr val="tx1"/>
              </a:buClr>
              <a:buNone/>
              <a:tabLst>
                <a:tab pos="341313" algn="l"/>
              </a:tabLst>
            </a:pPr>
            <a:r>
              <a:rPr lang="en-US" sz="1050" b="1" dirty="0">
                <a:effectLst>
                  <a:glow rad="101600">
                    <a:schemeClr val="bg1">
                      <a:alpha val="60000"/>
                    </a:schemeClr>
                  </a:glow>
                </a:effectLst>
              </a:rPr>
              <a:t>	</a:t>
            </a:r>
            <a:r>
              <a:rPr lang="en-US" sz="1050" dirty="0">
                <a:effectLst>
                  <a:glow rad="101600">
                    <a:schemeClr val="bg1">
                      <a:alpha val="60000"/>
                    </a:schemeClr>
                  </a:glow>
                </a:effectLst>
              </a:rPr>
              <a:t>Install CUDA Toolkit &amp; PyTorch GPU</a:t>
            </a:r>
            <a:br>
              <a:rPr lang="en-US" sz="1050" b="1" dirty="0">
                <a:effectLst>
                  <a:glow rad="101600">
                    <a:schemeClr val="bg1">
                      <a:alpha val="60000"/>
                    </a:schemeClr>
                  </a:glow>
                </a:effectLst>
              </a:rPr>
            </a:br>
            <a:r>
              <a:rPr lang="en-US" sz="1050" dirty="0">
                <a:effectLst>
                  <a:glow rad="101600">
                    <a:schemeClr val="bg1">
                      <a:alpha val="60000"/>
                    </a:schemeClr>
                  </a:glow>
                </a:effectLst>
              </a:rPr>
              <a:t>	</a:t>
            </a:r>
            <a:r>
              <a:rPr lang="en-US" sz="900" i="1" dirty="0">
                <a:effectLst>
                  <a:glow rad="101600">
                    <a:schemeClr val="bg1">
                      <a:alpha val="60000"/>
                    </a:schemeClr>
                  </a:glow>
                </a:effectLst>
              </a:rPr>
              <a:t>https://www.youtube.com/watch?v=r7Am-ZGMef8</a:t>
            </a:r>
          </a:p>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5.	[Recommended] Create a Virtual Environment (venv)</a:t>
            </a:r>
            <a:br>
              <a:rPr lang="en-US" sz="1100" dirty="0">
                <a:effectLst>
                  <a:glow rad="101600">
                    <a:schemeClr val="bg1">
                      <a:alpha val="60000"/>
                    </a:schemeClr>
                  </a:glow>
                </a:effectLst>
              </a:rPr>
            </a:br>
            <a:r>
              <a:rPr lang="en-US" sz="1100" dirty="0">
                <a:effectLst>
                  <a:glow rad="101600">
                    <a:schemeClr val="bg1">
                      <a:alpha val="60000"/>
                    </a:schemeClr>
                  </a:glow>
                </a:effectLst>
              </a:rPr>
              <a:t>	</a:t>
            </a:r>
            <a:r>
              <a:rPr lang="en-US" sz="1000" i="1" dirty="0">
                <a:effectLst>
                  <a:glow rad="101600">
                    <a:schemeClr val="bg1">
                      <a:alpha val="60000"/>
                    </a:schemeClr>
                  </a:glow>
                </a:effectLst>
              </a:rPr>
              <a:t>https://www.youtube.com/watch?v=APOPm01BVrk</a:t>
            </a:r>
          </a:p>
          <a:p>
            <a:pPr marL="0" indent="0">
              <a:spcBef>
                <a:spcPts val="1200"/>
              </a:spcBef>
              <a:buClr>
                <a:schemeClr val="tx1"/>
              </a:buClr>
              <a:buNone/>
              <a:tabLst>
                <a:tab pos="341313" algn="l"/>
              </a:tabLst>
            </a:pPr>
            <a:r>
              <a:rPr lang="en-US" sz="1100" b="1" dirty="0">
                <a:solidFill>
                  <a:srgbClr val="C00000"/>
                </a:solidFill>
                <a:effectLst>
                  <a:glow rad="101600">
                    <a:schemeClr val="bg1">
                      <a:alpha val="60000"/>
                    </a:schemeClr>
                  </a:glow>
                </a:effectLst>
              </a:rPr>
              <a:t>6.	Install Dependencies (ideally via venv)</a:t>
            </a:r>
            <a:br>
              <a:rPr lang="en-US" sz="800" dirty="0">
                <a:effectLst>
                  <a:glow rad="101600">
                    <a:schemeClr val="bg1">
                      <a:alpha val="60000"/>
                    </a:schemeClr>
                  </a:glow>
                </a:effectLst>
              </a:rPr>
            </a:br>
            <a:r>
              <a:rPr lang="en-US" sz="800" i="1" dirty="0">
                <a:effectLst>
                  <a:glow rad="101600">
                    <a:schemeClr val="bg1">
                      <a:alpha val="60000"/>
                    </a:schemeClr>
                  </a:glow>
                </a:effectLst>
              </a:rPr>
              <a:t>	</a:t>
            </a:r>
            <a:r>
              <a:rPr lang="en-US" sz="1050" i="1" dirty="0">
                <a:effectLst>
                  <a:glow rad="101600">
                    <a:schemeClr val="bg1">
                      <a:alpha val="60000"/>
                    </a:schemeClr>
                  </a:glow>
                </a:effectLst>
              </a:rPr>
              <a:t>python.exe -m pip install transformers huggingface_hub["cli"]</a:t>
            </a:r>
          </a:p>
        </p:txBody>
      </p:sp>
      <p:sp>
        <p:nvSpPr>
          <p:cNvPr id="4" name="Slide Number Placeholder 3">
            <a:extLst>
              <a:ext uri="{FF2B5EF4-FFF2-40B4-BE49-F238E27FC236}">
                <a16:creationId xmlns:a16="http://schemas.microsoft.com/office/drawing/2014/main" id="{B33F1C37-CA0E-42C6-9E36-4CC9DCCDC624}"/>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25</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Content Placeholder 2">
            <a:extLst>
              <a:ext uri="{FF2B5EF4-FFF2-40B4-BE49-F238E27FC236}">
                <a16:creationId xmlns:a16="http://schemas.microsoft.com/office/drawing/2014/main" id="{C1BD7DC6-3043-9B6D-DAE3-131267293731}"/>
              </a:ext>
            </a:extLst>
          </p:cNvPr>
          <p:cNvSpPr txBox="1">
            <a:spLocks/>
          </p:cNvSpPr>
          <p:nvPr/>
        </p:nvSpPr>
        <p:spPr>
          <a:xfrm>
            <a:off x="3868611" y="1521353"/>
            <a:ext cx="3943350" cy="3626115"/>
          </a:xfrm>
          <a:prstGeom prst="rect">
            <a:avLst/>
          </a:prstGeom>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200"/>
              </a:spcBef>
              <a:buClr>
                <a:schemeClr val="tx1"/>
              </a:buClr>
              <a:buFont typeface="Arial" panose="020B0604020202020204" pitchFamily="34" charset="0"/>
              <a:buNone/>
              <a:tabLst>
                <a:tab pos="341313" algn="l"/>
              </a:tabLst>
            </a:pPr>
            <a:br>
              <a:rPr lang="en-US" sz="1100" dirty="0">
                <a:effectLst>
                  <a:glow rad="101600">
                    <a:schemeClr val="bg1">
                      <a:alpha val="60000"/>
                    </a:schemeClr>
                  </a:glow>
                </a:effectLst>
              </a:rPr>
            </a:br>
            <a:endParaRPr lang="en-US" sz="1100" dirty="0">
              <a:effectLst>
                <a:glow rad="101600">
                  <a:schemeClr val="bg1">
                    <a:alpha val="60000"/>
                  </a:schemeClr>
                </a:glow>
              </a:effectLst>
            </a:endParaRPr>
          </a:p>
          <a:p>
            <a:pPr marL="0" indent="0">
              <a:spcBef>
                <a:spcPts val="1200"/>
              </a:spcBef>
              <a:buClr>
                <a:schemeClr val="tx1"/>
              </a:buClr>
              <a:buFont typeface="Arial" panose="020B0604020202020204" pitchFamily="34" charset="0"/>
              <a:buNone/>
              <a:tabLst>
                <a:tab pos="341313" algn="l"/>
              </a:tabLst>
            </a:pPr>
            <a:endParaRPr lang="en-US" sz="1100" dirty="0">
              <a:effectLst>
                <a:glow rad="101600">
                  <a:schemeClr val="bg1">
                    <a:alpha val="60000"/>
                  </a:schemeClr>
                </a:glow>
              </a:effectLst>
            </a:endParaRPr>
          </a:p>
          <a:p>
            <a:pPr marL="0" indent="0">
              <a:spcBef>
                <a:spcPts val="1200"/>
              </a:spcBef>
              <a:buClr>
                <a:schemeClr val="tx1"/>
              </a:buClr>
              <a:buFont typeface="Arial" panose="020B0604020202020204" pitchFamily="34" charset="0"/>
              <a:buNone/>
              <a:tabLst>
                <a:tab pos="341313" algn="l"/>
              </a:tabLst>
            </a:pPr>
            <a:endParaRPr lang="en-US" sz="1100" dirty="0">
              <a:effectLst>
                <a:glow rad="101600">
                  <a:schemeClr val="bg1">
                    <a:alpha val="60000"/>
                  </a:schemeClr>
                </a:glow>
              </a:effectLst>
            </a:endParaRPr>
          </a:p>
          <a:p>
            <a:pPr marL="0" indent="0">
              <a:spcBef>
                <a:spcPts val="1200"/>
              </a:spcBef>
              <a:buClr>
                <a:schemeClr val="tx1"/>
              </a:buClr>
              <a:buFont typeface="Arial" panose="020B0604020202020204" pitchFamily="34" charset="0"/>
              <a:buNone/>
              <a:tabLst>
                <a:tab pos="341313" algn="l"/>
              </a:tabLst>
            </a:pPr>
            <a:endParaRPr lang="en-US" sz="1100" dirty="0">
              <a:effectLst>
                <a:glow rad="101600">
                  <a:schemeClr val="bg1">
                    <a:alpha val="60000"/>
                  </a:schemeClr>
                </a:glow>
              </a:effectLst>
            </a:endParaRPr>
          </a:p>
          <a:p>
            <a:pPr marL="0" indent="0">
              <a:spcBef>
                <a:spcPts val="1200"/>
              </a:spcBef>
              <a:buClr>
                <a:schemeClr val="tx1"/>
              </a:buClr>
              <a:buFont typeface="Arial" panose="020B0604020202020204" pitchFamily="34" charset="0"/>
              <a:buNone/>
              <a:tabLst>
                <a:tab pos="341313" algn="l"/>
              </a:tabLst>
            </a:pPr>
            <a:r>
              <a:rPr lang="en-US" sz="1100" b="1" dirty="0">
                <a:solidFill>
                  <a:srgbClr val="C00000"/>
                </a:solidFill>
                <a:effectLst>
                  <a:glow rad="101600">
                    <a:schemeClr val="bg1">
                      <a:alpha val="60000"/>
                    </a:schemeClr>
                  </a:glow>
                </a:effectLst>
              </a:rPr>
              <a:t>4b.	For CPU-Only Support</a:t>
            </a:r>
          </a:p>
          <a:p>
            <a:pPr marL="342900" lvl="1" indent="0">
              <a:spcBef>
                <a:spcPts val="1200"/>
              </a:spcBef>
              <a:buClr>
                <a:schemeClr val="tx1"/>
              </a:buClr>
              <a:buFont typeface="Arial" panose="020B0604020202020204" pitchFamily="34" charset="0"/>
              <a:buNone/>
              <a:tabLst>
                <a:tab pos="341313" algn="l"/>
              </a:tabLst>
            </a:pPr>
            <a:r>
              <a:rPr lang="en-US" sz="1050" dirty="0">
                <a:effectLst>
                  <a:glow rad="101600">
                    <a:schemeClr val="bg1">
                      <a:alpha val="60000"/>
                    </a:schemeClr>
                  </a:glow>
                </a:effectLst>
              </a:rPr>
              <a:t>	Install PyTorch CPU</a:t>
            </a:r>
            <a:br>
              <a:rPr lang="en-US" sz="1050" dirty="0">
                <a:effectLst>
                  <a:glow rad="101600">
                    <a:schemeClr val="bg1">
                      <a:alpha val="60000"/>
                    </a:schemeClr>
                  </a:glow>
                </a:effectLst>
              </a:rPr>
            </a:br>
            <a:r>
              <a:rPr lang="en-US" sz="1050" dirty="0">
                <a:effectLst>
                  <a:glow rad="101600">
                    <a:schemeClr val="bg1">
                      <a:alpha val="60000"/>
                    </a:schemeClr>
                  </a:glow>
                </a:effectLst>
              </a:rPr>
              <a:t>	</a:t>
            </a:r>
            <a:r>
              <a:rPr lang="en-US" sz="900" i="1" dirty="0">
                <a:effectLst>
                  <a:glow rad="101600">
                    <a:schemeClr val="bg1">
                      <a:alpha val="60000"/>
                    </a:schemeClr>
                  </a:glow>
                </a:effectLst>
              </a:rPr>
              <a:t>https://www.youtube.com/watch?v=2RkK73h0BGY</a:t>
            </a:r>
          </a:p>
          <a:p>
            <a:pPr marL="0" indent="0">
              <a:spcBef>
                <a:spcPts val="1200"/>
              </a:spcBef>
              <a:buClr>
                <a:schemeClr val="tx1"/>
              </a:buClr>
              <a:buFont typeface="Arial" panose="020B0604020202020204" pitchFamily="34" charset="0"/>
              <a:buNone/>
              <a:tabLst>
                <a:tab pos="341313" algn="l"/>
              </a:tabLst>
            </a:pPr>
            <a:endParaRPr lang="en-US" sz="1050" dirty="0">
              <a:effectLst>
                <a:glow rad="101600">
                  <a:schemeClr val="bg1">
                    <a:alpha val="60000"/>
                  </a:schemeClr>
                </a:glow>
              </a:effectLst>
            </a:endParaRPr>
          </a:p>
        </p:txBody>
      </p:sp>
      <p:pic>
        <p:nvPicPr>
          <p:cNvPr id="7" name="Picture 6">
            <a:extLst>
              <a:ext uri="{FF2B5EF4-FFF2-40B4-BE49-F238E27FC236}">
                <a16:creationId xmlns:a16="http://schemas.microsoft.com/office/drawing/2014/main" id="{281FC7BC-48E2-18BA-108C-48C301E6ED4E}"/>
              </a:ext>
            </a:extLst>
          </p:cNvPr>
          <p:cNvPicPr>
            <a:picLocks noChangeAspect="1"/>
          </p:cNvPicPr>
          <p:nvPr/>
        </p:nvPicPr>
        <p:blipFill rotWithShape="1">
          <a:blip r:embed="rId3"/>
          <a:srcRect l="7335" t="15632" r="14722" b="35792"/>
          <a:stretch/>
        </p:blipFill>
        <p:spPr>
          <a:xfrm>
            <a:off x="7687326" y="3456065"/>
            <a:ext cx="1012491" cy="304271"/>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4B341FB5-D15D-04B4-F806-8926535B0CB2}"/>
              </a:ext>
            </a:extLst>
          </p:cNvPr>
          <p:cNvCxnSpPr>
            <a:cxnSpLocks/>
          </p:cNvCxnSpPr>
          <p:nvPr/>
        </p:nvCxnSpPr>
        <p:spPr>
          <a:xfrm>
            <a:off x="4788425" y="4626106"/>
            <a:ext cx="2250831" cy="0"/>
          </a:xfrm>
          <a:prstGeom prst="straightConnector1">
            <a:avLst/>
          </a:prstGeom>
          <a:ln w="190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93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482601" y="536221"/>
            <a:ext cx="3465438" cy="4329922"/>
          </a:xfrm>
        </p:spPr>
        <p:txBody>
          <a:bodyPr vert="horz" lIns="91440" tIns="45720" rIns="91440" bIns="45720" rtlCol="0" anchor="b">
            <a:normAutofit/>
          </a:bodyPr>
          <a:lstStyle/>
          <a:p>
            <a:pPr defTabSz="914400"/>
            <a:r>
              <a:rPr lang="en-US" dirty="0">
                <a:solidFill>
                  <a:srgbClr val="C00000"/>
                </a:solidFill>
                <a:sym typeface="Wingdings" panose="05000000000000000000" pitchFamily="2" charset="2"/>
              </a:rPr>
              <a:t></a:t>
            </a:r>
            <a:r>
              <a:rPr lang="en-US" b="1" dirty="0">
                <a:solidFill>
                  <a:srgbClr val="C00000"/>
                </a:solidFill>
                <a:sym typeface="Wingdings" panose="05000000000000000000" pitchFamily="2" charset="2"/>
              </a:rPr>
              <a:t> </a:t>
            </a:r>
            <a:r>
              <a:rPr lang="en-US" b="1" dirty="0">
                <a:solidFill>
                  <a:srgbClr val="C00000"/>
                </a:solidFill>
              </a:rPr>
              <a:t>Demo Time </a:t>
            </a:r>
            <a:r>
              <a:rPr lang="en-US" dirty="0">
                <a:solidFill>
                  <a:srgbClr val="C00000"/>
                </a:solidFill>
                <a:sym typeface="Wingdings" panose="05000000000000000000" pitchFamily="2" charset="2"/>
              </a:rPr>
              <a:t></a:t>
            </a:r>
            <a:br>
              <a:rPr lang="en-US" sz="3500" b="1" dirty="0">
                <a:sym typeface="Wingdings" panose="05000000000000000000" pitchFamily="2" charset="2"/>
              </a:rPr>
            </a:br>
            <a:r>
              <a:rPr lang="en-US" sz="1600" i="1" dirty="0"/>
              <a:t>When things go terribly wrong…</a:t>
            </a:r>
            <a:endParaRPr lang="en-US" sz="3500" b="1" dirty="0"/>
          </a:p>
        </p:txBody>
      </p:sp>
      <p:pic>
        <p:nvPicPr>
          <p:cNvPr id="3074" name="Picture 2" descr="This Is Fine – MEME.COM BLOG">
            <a:extLst>
              <a:ext uri="{FF2B5EF4-FFF2-40B4-BE49-F238E27FC236}">
                <a16:creationId xmlns:a16="http://schemas.microsoft.com/office/drawing/2014/main" id="{98D33D50-5F7C-4610-AFBD-64D8A896F81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3"/>
          <a:stretch/>
        </p:blipFill>
        <p:spPr bwMode="auto">
          <a:xfrm>
            <a:off x="4671911" y="10"/>
            <a:ext cx="4472089" cy="5714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8B4FF2B-7E4A-4E8C-85BC-6BCF68F7F265}"/>
              </a:ext>
            </a:extLst>
          </p:cNvPr>
          <p:cNvSpPr>
            <a:spLocks noGrp="1"/>
          </p:cNvSpPr>
          <p:nvPr>
            <p:ph type="sldNum" sz="quarter" idx="12"/>
          </p:nvPr>
        </p:nvSpPr>
        <p:spPr>
          <a:xfrm>
            <a:off x="6457950" y="5296958"/>
            <a:ext cx="2057400" cy="304271"/>
          </a:xfrm>
        </p:spPr>
        <p:txBody>
          <a:bodyPr vert="horz" lIns="91440" tIns="45720" rIns="91440" bIns="45720" rtlCol="0" anchor="ctr">
            <a:normAutofit/>
          </a:bodyPr>
          <a:lstStyle/>
          <a:p>
            <a:pPr defTabSz="914400">
              <a:spcAft>
                <a:spcPts val="600"/>
              </a:spcAft>
              <a:defRPr/>
            </a:pPr>
            <a:fld id="{4E4B6D0B-8793-40DF-952A-98FF60A2706C}" type="slidenum">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pPr defTabSz="914400">
                <a:spcAft>
                  <a:spcPts val="600"/>
                </a:spcAft>
                <a:defRPr/>
              </a:pPr>
              <a:t>26</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C575BD59-9663-4EBF-9FF7-6B32D6275F19}"/>
              </a:ext>
            </a:extLst>
          </p:cNvPr>
          <p:cNvSpPr txBox="1"/>
          <p:nvPr/>
        </p:nvSpPr>
        <p:spPr>
          <a:xfrm>
            <a:off x="659653" y="3291025"/>
            <a:ext cx="3718560" cy="307777"/>
          </a:xfrm>
          <a:prstGeom prst="rect">
            <a:avLst/>
          </a:prstGeom>
          <a:noFill/>
        </p:spPr>
        <p:txBody>
          <a:bodyPr wrap="square" anchor="ctr">
            <a:spAutoFit/>
          </a:bodyPr>
          <a:lstStyle/>
          <a:p>
            <a:pPr algn="ctr"/>
            <a:r>
              <a:rPr lang="en-US" sz="1400" b="1" dirty="0"/>
              <a:t>https://youtu.be/&lt;TBD&gt;</a:t>
            </a:r>
          </a:p>
        </p:txBody>
      </p:sp>
      <p:sp>
        <p:nvSpPr>
          <p:cNvPr id="6" name="Rectangle 5">
            <a:extLst>
              <a:ext uri="{FF2B5EF4-FFF2-40B4-BE49-F238E27FC236}">
                <a16:creationId xmlns:a16="http://schemas.microsoft.com/office/drawing/2014/main" id="{1E4A2003-BE94-83F4-8967-96515FC026AA}"/>
              </a:ext>
            </a:extLst>
          </p:cNvPr>
          <p:cNvSpPr/>
          <p:nvPr/>
        </p:nvSpPr>
        <p:spPr>
          <a:xfrm>
            <a:off x="659653" y="420329"/>
            <a:ext cx="3719703" cy="2788919"/>
          </a:xfrm>
          <a:prstGeom prst="rect">
            <a:avLst/>
          </a:prstGeom>
          <a:solidFill>
            <a:schemeClr val="tx1"/>
          </a:solidFill>
          <a:ln w="76200">
            <a:solidFill>
              <a:srgbClr val="C0000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spTree>
    <p:extLst>
      <p:ext uri="{BB962C8B-B14F-4D97-AF65-F5344CB8AC3E}">
        <p14:creationId xmlns:p14="http://schemas.microsoft.com/office/powerpoint/2010/main" val="3963344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Final Thoughts &amp; Surprises</a:t>
            </a:r>
            <a:br>
              <a:rPr lang="en-US" b="1" dirty="0"/>
            </a:br>
            <a:r>
              <a:rPr lang="en-US" sz="1600" i="1" dirty="0">
                <a:solidFill>
                  <a:schemeClr val="bg1">
                    <a:lumMod val="50000"/>
                  </a:schemeClr>
                </a:solidFill>
              </a:rPr>
              <a:t>Thanks for coming, I will make this presentation, some data, and tools public on my GitHub page, happy hacking!</a:t>
            </a:r>
            <a:endParaRPr lang="en-US"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p:txBody>
          <a:bodyPr>
            <a:normAutofit/>
          </a:bodyPr>
          <a:lstStyle/>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AWS is Expensive </a:t>
            </a:r>
            <a:r>
              <a:rPr lang="en-US" sz="1800" dirty="0">
                <a:effectLst>
                  <a:glow rad="101600">
                    <a:schemeClr val="bg1">
                      <a:alpha val="60000"/>
                    </a:schemeClr>
                  </a:glow>
                </a:effectLst>
              </a:rPr>
              <a:t>- Why rent when you can own?</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PII in Passwords </a:t>
            </a:r>
            <a:r>
              <a:rPr lang="en-US" sz="1800" dirty="0">
                <a:effectLst>
                  <a:glow rad="101600">
                    <a:schemeClr val="bg1">
                      <a:alpha val="60000"/>
                    </a:schemeClr>
                  </a:glow>
                </a:effectLst>
              </a:rPr>
              <a:t>- Email addresses, full names, birthdays.</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External Thunderbolt NVME </a:t>
            </a:r>
            <a:r>
              <a:rPr lang="en-US" sz="1800" dirty="0">
                <a:effectLst>
                  <a:glow rad="101600">
                    <a:schemeClr val="bg1">
                      <a:alpha val="60000"/>
                    </a:schemeClr>
                  </a:glow>
                </a:effectLst>
              </a:rPr>
              <a:t>- Makes transporting large files easy.</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Leave No Hash Behind </a:t>
            </a:r>
            <a:r>
              <a:rPr lang="en-US" sz="1800" dirty="0">
                <a:effectLst>
                  <a:glow rad="101600">
                    <a:schemeClr val="bg1">
                      <a:alpha val="60000"/>
                    </a:schemeClr>
                  </a:glow>
                </a:effectLst>
              </a:rPr>
              <a:t>- Data integrity after processing is tricky.</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Read Hashcat’s Documentation </a:t>
            </a:r>
            <a:r>
              <a:rPr lang="en-US" sz="1800" dirty="0">
                <a:effectLst>
                  <a:glow rad="101600">
                    <a:schemeClr val="bg1">
                      <a:alpha val="60000"/>
                    </a:schemeClr>
                  </a:glow>
                </a:effectLst>
              </a:rPr>
              <a:t>- There are a lot of awesome tools.</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ChatGPT </a:t>
            </a:r>
            <a:r>
              <a:rPr lang="en-US" sz="1800" dirty="0">
                <a:effectLst>
                  <a:glow rad="101600">
                    <a:schemeClr val="bg1">
                      <a:alpha val="60000"/>
                    </a:schemeClr>
                  </a:glow>
                </a:effectLst>
              </a:rPr>
              <a:t>- Makes writing scripts extremely accessible for all.</a:t>
            </a:r>
          </a:p>
          <a:p>
            <a:pPr marL="396875" indent="-396875">
              <a:spcBef>
                <a:spcPts val="1200"/>
              </a:spcBef>
              <a:buClr>
                <a:schemeClr val="tx1"/>
              </a:buClr>
              <a:buFont typeface="Wingdings" panose="05000000000000000000" pitchFamily="2" charset="2"/>
              <a:buChar char="ü"/>
            </a:pPr>
            <a:r>
              <a:rPr lang="en-US" sz="1800" b="1" dirty="0">
                <a:solidFill>
                  <a:srgbClr val="C00000"/>
                </a:solidFill>
                <a:effectLst>
                  <a:glow rad="101600">
                    <a:schemeClr val="bg1">
                      <a:alpha val="60000"/>
                    </a:schemeClr>
                  </a:glow>
                </a:effectLst>
              </a:rPr>
              <a:t>Huge Thank You to PassGPT Team </a:t>
            </a:r>
            <a:r>
              <a:rPr lang="en-US" sz="1800" dirty="0">
                <a:effectLst>
                  <a:glow rad="101600">
                    <a:schemeClr val="bg1">
                      <a:alpha val="60000"/>
                    </a:schemeClr>
                  </a:glow>
                </a:effectLst>
              </a:rPr>
              <a:t>- They provided access to their non-public 16-character model for educational use.</a:t>
            </a:r>
            <a:br>
              <a:rPr lang="en-US" sz="1800" dirty="0">
                <a:effectLst>
                  <a:glow rad="101600">
                    <a:schemeClr val="bg1">
                      <a:alpha val="60000"/>
                    </a:schemeClr>
                  </a:glow>
                </a:effectLst>
              </a:rPr>
            </a:br>
            <a:r>
              <a:rPr lang="en-US" sz="1800" dirty="0">
                <a:effectLst>
                  <a:glow rad="101600">
                    <a:schemeClr val="bg1">
                      <a:alpha val="60000"/>
                    </a:schemeClr>
                  </a:glow>
                </a:effectLst>
              </a:rPr>
              <a:t>	</a:t>
            </a:r>
            <a:r>
              <a:rPr lang="en-US" sz="1050" dirty="0">
                <a:effectLst/>
                <a:latin typeface="Arial Narrow" panose="020B0604020202020204" pitchFamily="34" charset="0"/>
                <a:cs typeface="Arial Narrow" panose="020B0604020202020204" pitchFamily="34" charset="0"/>
                <a:hlinkClick r:id="rId2"/>
              </a:rPr>
              <a:t>PassGPT Password Modeling and (Guided) Generation with Large Language Models</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3">
                  <a:extLst>
                    <a:ext uri="{A12FA001-AC4F-418D-AE19-62706E023703}">
                      <ahyp:hlinkClr xmlns:ahyp="http://schemas.microsoft.com/office/drawing/2018/hyperlinkcolor" val="tx"/>
                    </a:ext>
                  </a:extLst>
                </a:hlinkClick>
              </a:rPr>
              <a:t>Javier Rando</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4">
                  <a:extLst>
                    <a:ext uri="{A12FA001-AC4F-418D-AE19-62706E023703}">
                      <ahyp:hlinkClr xmlns:ahyp="http://schemas.microsoft.com/office/drawing/2018/hyperlinkcolor" val="tx"/>
                    </a:ext>
                  </a:extLst>
                </a:hlinkClick>
              </a:rPr>
              <a:t>Fernando Perez-Cruz</a:t>
            </a:r>
            <a:r>
              <a:rPr lang="en-US" sz="1050" dirty="0">
                <a:latin typeface="Arial Narrow" panose="020B0604020202020204" pitchFamily="34" charset="0"/>
                <a:cs typeface="Arial Narrow" panose="020B0604020202020204" pitchFamily="34" charset="0"/>
              </a:rPr>
              <a:t>, </a:t>
            </a:r>
            <a:r>
              <a:rPr lang="en-US" sz="1050" dirty="0">
                <a:latin typeface="Arial Narrow" panose="020B0604020202020204" pitchFamily="34" charset="0"/>
                <a:cs typeface="Arial Narrow" panose="020B0604020202020204" pitchFamily="34" charset="0"/>
                <a:hlinkClick r:id="rId5">
                  <a:extLst>
                    <a:ext uri="{A12FA001-AC4F-418D-AE19-62706E023703}">
                      <ahyp:hlinkClr xmlns:ahyp="http://schemas.microsoft.com/office/drawing/2018/hyperlinkcolor" val="tx"/>
                    </a:ext>
                  </a:extLst>
                </a:hlinkClick>
              </a:rPr>
              <a:t>Briland Hitaj</a:t>
            </a:r>
            <a:endParaRPr lang="en-US" sz="1100" dirty="0">
              <a:latin typeface="Arial Narrow" panose="020B0604020202020204" pitchFamily="34" charset="0"/>
              <a:cs typeface="Arial Narrow" panose="020B0604020202020204" pitchFamily="34" charset="0"/>
            </a:endParaRPr>
          </a:p>
        </p:txBody>
      </p:sp>
      <p:sp>
        <p:nvSpPr>
          <p:cNvPr id="4" name="Slide Number Placeholder 3">
            <a:extLst>
              <a:ext uri="{FF2B5EF4-FFF2-40B4-BE49-F238E27FC236}">
                <a16:creationId xmlns:a16="http://schemas.microsoft.com/office/drawing/2014/main" id="{B33F1C37-CA0E-42C6-9E36-4CC9DCCDC624}"/>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27</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7928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Thank you!</a:t>
            </a:r>
          </a:p>
        </p:txBody>
      </p:sp>
      <p:sp>
        <p:nvSpPr>
          <p:cNvPr id="15" name="Slide Number Placeholder 14">
            <a:extLst>
              <a:ext uri="{FF2B5EF4-FFF2-40B4-BE49-F238E27FC236}">
                <a16:creationId xmlns:a16="http://schemas.microsoft.com/office/drawing/2014/main" id="{424950D5-70AA-484C-BD84-3EEF7EB2F2B5}"/>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28</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6">
            <a:extLst>
              <a:ext uri="{FF2B5EF4-FFF2-40B4-BE49-F238E27FC236}">
                <a16:creationId xmlns:a16="http://schemas.microsoft.com/office/drawing/2014/main" id="{5D776884-F2E3-4623-BCD4-B8BC4778FD49}"/>
              </a:ext>
            </a:extLst>
          </p:cNvPr>
          <p:cNvGraphicFramePr>
            <a:graphicFrameLocks noGrp="1"/>
          </p:cNvGraphicFramePr>
          <p:nvPr>
            <p:extLst>
              <p:ext uri="{D42A27DB-BD31-4B8C-83A1-F6EECF244321}">
                <p14:modId xmlns:p14="http://schemas.microsoft.com/office/powerpoint/2010/main" val="1860511696"/>
              </p:ext>
            </p:extLst>
          </p:nvPr>
        </p:nvGraphicFramePr>
        <p:xfrm>
          <a:off x="2358390" y="1660367"/>
          <a:ext cx="2743200" cy="3352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908069021"/>
                    </a:ext>
                  </a:extLst>
                </a:gridCol>
              </a:tblGrid>
              <a:tr h="2743200">
                <a:tc>
                  <a:txBody>
                    <a:bodyPr/>
                    <a:lstStyle/>
                    <a:p>
                      <a:endParaRPr lang="en-US" dirty="0">
                        <a:solidFill>
                          <a:schemeClr val="tx1"/>
                        </a:solidFill>
                      </a:endParaRPr>
                    </a:p>
                  </a:txBody>
                  <a:tcPr>
                    <a:blipFill>
                      <a:blip r:embed="rId2"/>
                      <a:stretch>
                        <a:fillRect/>
                      </a:stretch>
                    </a:blipFill>
                  </a:tcPr>
                </a:tc>
                <a:extLst>
                  <a:ext uri="{0D108BD9-81ED-4DB2-BD59-A6C34878D82A}">
                    <a16:rowId xmlns:a16="http://schemas.microsoft.com/office/drawing/2014/main" val="726165385"/>
                  </a:ext>
                </a:extLst>
              </a:tr>
              <a:tr h="404389">
                <a:tc>
                  <a:txBody>
                    <a:bodyPr/>
                    <a:lstStyle/>
                    <a:p>
                      <a:pPr algn="ctr"/>
                      <a:r>
                        <a:rPr lang="en-US" sz="2000" b="1" dirty="0">
                          <a:solidFill>
                            <a:srgbClr val="C00000"/>
                          </a:solidFill>
                        </a:rPr>
                        <a:t>Sean T Smith</a:t>
                      </a:r>
                    </a:p>
                    <a:p>
                      <a:pPr algn="ctr"/>
                      <a:r>
                        <a:rPr lang="en-US" sz="1400" b="0" i="1" u="none" dirty="0">
                          <a:solidFill>
                            <a:schemeClr val="tx1">
                              <a:lumMod val="50000"/>
                              <a:lumOff val="50000"/>
                            </a:schemeClr>
                          </a:solidFill>
                        </a:rPr>
                        <a:t>www.seantsmith.me</a:t>
                      </a:r>
                    </a:p>
                  </a:txBody>
                  <a:tcPr>
                    <a:noFill/>
                  </a:tcPr>
                </a:tc>
                <a:extLst>
                  <a:ext uri="{0D108BD9-81ED-4DB2-BD59-A6C34878D82A}">
                    <a16:rowId xmlns:a16="http://schemas.microsoft.com/office/drawing/2014/main" val="3767649713"/>
                  </a:ext>
                </a:extLst>
              </a:tr>
            </a:tbl>
          </a:graphicData>
        </a:graphic>
      </p:graphicFrame>
      <p:sp>
        <p:nvSpPr>
          <p:cNvPr id="18" name="TextBox 17">
            <a:extLst>
              <a:ext uri="{FF2B5EF4-FFF2-40B4-BE49-F238E27FC236}">
                <a16:creationId xmlns:a16="http://schemas.microsoft.com/office/drawing/2014/main" id="{2FC529B1-80C0-4A98-8FC3-8DB191461D6A}"/>
              </a:ext>
            </a:extLst>
          </p:cNvPr>
          <p:cNvSpPr txBox="1"/>
          <p:nvPr/>
        </p:nvSpPr>
        <p:spPr>
          <a:xfrm>
            <a:off x="5756910" y="3680096"/>
            <a:ext cx="2754630" cy="307777"/>
          </a:xfrm>
          <a:prstGeom prst="rect">
            <a:avLst/>
          </a:prstGeom>
          <a:noFill/>
        </p:spPr>
        <p:txBody>
          <a:bodyPr wrap="square" anchor="ctr">
            <a:spAutoFit/>
          </a:bodyPr>
          <a:lstStyle/>
          <a:p>
            <a:r>
              <a:rPr lang="en-US" sz="1400" i="1" dirty="0">
                <a:solidFill>
                  <a:schemeClr val="tx1">
                    <a:lumMod val="50000"/>
                    <a:lumOff val="50000"/>
                  </a:schemeClr>
                </a:solidFill>
              </a:rPr>
              <a:t>github.com/sean-t-smith</a:t>
            </a:r>
          </a:p>
        </p:txBody>
      </p:sp>
      <p:sp>
        <p:nvSpPr>
          <p:cNvPr id="20" name="TextBox 19">
            <a:extLst>
              <a:ext uri="{FF2B5EF4-FFF2-40B4-BE49-F238E27FC236}">
                <a16:creationId xmlns:a16="http://schemas.microsoft.com/office/drawing/2014/main" id="{90656004-2265-4D5C-8938-1D621A899DD4}"/>
              </a:ext>
            </a:extLst>
          </p:cNvPr>
          <p:cNvSpPr txBox="1"/>
          <p:nvPr/>
        </p:nvSpPr>
        <p:spPr>
          <a:xfrm>
            <a:off x="5756910" y="2955071"/>
            <a:ext cx="2754630" cy="307777"/>
          </a:xfrm>
          <a:prstGeom prst="rect">
            <a:avLst/>
          </a:prstGeom>
          <a:noFill/>
        </p:spPr>
        <p:txBody>
          <a:bodyPr wrap="square" anchor="ctr">
            <a:spAutoFit/>
          </a:bodyPr>
          <a:lstStyle/>
          <a:p>
            <a:r>
              <a:rPr lang="en-US" sz="1400" i="1" dirty="0">
                <a:solidFill>
                  <a:schemeClr val="tx1">
                    <a:lumMod val="50000"/>
                    <a:lumOff val="50000"/>
                  </a:schemeClr>
                </a:solidFill>
              </a:rPr>
              <a:t>twitter.com/sts5017</a:t>
            </a:r>
          </a:p>
        </p:txBody>
      </p:sp>
      <p:sp>
        <p:nvSpPr>
          <p:cNvPr id="22" name="TextBox 21">
            <a:extLst>
              <a:ext uri="{FF2B5EF4-FFF2-40B4-BE49-F238E27FC236}">
                <a16:creationId xmlns:a16="http://schemas.microsoft.com/office/drawing/2014/main" id="{70CAF95D-6D7A-47DD-8DA7-B25A8DF30D3C}"/>
              </a:ext>
            </a:extLst>
          </p:cNvPr>
          <p:cNvSpPr txBox="1"/>
          <p:nvPr/>
        </p:nvSpPr>
        <p:spPr>
          <a:xfrm>
            <a:off x="5760720" y="2231832"/>
            <a:ext cx="2754630" cy="307777"/>
          </a:xfrm>
          <a:prstGeom prst="rect">
            <a:avLst/>
          </a:prstGeom>
          <a:noFill/>
        </p:spPr>
        <p:txBody>
          <a:bodyPr wrap="square" anchor="ctr">
            <a:spAutoFit/>
          </a:bodyPr>
          <a:lstStyle/>
          <a:p>
            <a:r>
              <a:rPr lang="en-US" sz="1400" i="1" dirty="0">
                <a:solidFill>
                  <a:schemeClr val="tx1">
                    <a:lumMod val="50000"/>
                    <a:lumOff val="50000"/>
                  </a:schemeClr>
                </a:solidFill>
              </a:rPr>
              <a:t>linkedin.com/in/seantsmith</a:t>
            </a:r>
          </a:p>
        </p:txBody>
      </p:sp>
      <p:grpSp>
        <p:nvGrpSpPr>
          <p:cNvPr id="4" name="Group 3">
            <a:extLst>
              <a:ext uri="{FF2B5EF4-FFF2-40B4-BE49-F238E27FC236}">
                <a16:creationId xmlns:a16="http://schemas.microsoft.com/office/drawing/2014/main" id="{22E3519D-9A97-2EDC-6519-82B17EBFEC9A}"/>
              </a:ext>
            </a:extLst>
          </p:cNvPr>
          <p:cNvGrpSpPr/>
          <p:nvPr/>
        </p:nvGrpSpPr>
        <p:grpSpPr>
          <a:xfrm>
            <a:off x="5194431" y="2157121"/>
            <a:ext cx="654788" cy="1903678"/>
            <a:chOff x="5194431" y="2157121"/>
            <a:chExt cx="654788" cy="1903678"/>
          </a:xfrm>
        </p:grpSpPr>
        <p:grpSp>
          <p:nvGrpSpPr>
            <p:cNvPr id="11" name="Group 10">
              <a:extLst>
                <a:ext uri="{FF2B5EF4-FFF2-40B4-BE49-F238E27FC236}">
                  <a16:creationId xmlns:a16="http://schemas.microsoft.com/office/drawing/2014/main" id="{71DE86A9-BA8A-44AF-8A06-CD5EA03F3145}"/>
                </a:ext>
              </a:extLst>
            </p:cNvPr>
            <p:cNvGrpSpPr/>
            <p:nvPr/>
          </p:nvGrpSpPr>
          <p:grpSpPr>
            <a:xfrm>
              <a:off x="5299710" y="2157121"/>
              <a:ext cx="457200" cy="1903678"/>
              <a:chOff x="6195060" y="1836949"/>
              <a:chExt cx="457200" cy="1903678"/>
            </a:xfrm>
          </p:grpSpPr>
          <p:pic>
            <p:nvPicPr>
              <p:cNvPr id="4100" name="Picture 4" descr="LinkedIn">
                <a:extLst>
                  <a:ext uri="{FF2B5EF4-FFF2-40B4-BE49-F238E27FC236}">
                    <a16:creationId xmlns:a16="http://schemas.microsoft.com/office/drawing/2014/main" id="{F00F985E-ADC2-46C4-AD90-00E5C481AF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95060" y="183694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itHub">
                <a:extLst>
                  <a:ext uri="{FF2B5EF4-FFF2-40B4-BE49-F238E27FC236}">
                    <a16:creationId xmlns:a16="http://schemas.microsoft.com/office/drawing/2014/main" id="{566C0306-6C71-44BA-85D9-836B31A31D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95060" y="3283427"/>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Twitter x new logo square x - Social media &amp; Logos Icons">
              <a:extLst>
                <a:ext uri="{FF2B5EF4-FFF2-40B4-BE49-F238E27FC236}">
                  <a16:creationId xmlns:a16="http://schemas.microsoft.com/office/drawing/2014/main" id="{7C6B7D11-4F43-6FA1-D652-BFDFC00851F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194431" y="2769488"/>
              <a:ext cx="654788" cy="6547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507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F7996E-C61B-09AC-84CF-DF5AD73F3E36}"/>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500851" y="0"/>
            <a:ext cx="5643150" cy="5715000"/>
          </a:xfrm>
          <a:prstGeom prst="rect">
            <a:avLst/>
          </a:prstGeom>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p:txBody>
          <a:bodyPr>
            <a:normAutofit fontScale="92500" lnSpcReduction="10000"/>
          </a:bodyPr>
          <a:lstStyle/>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Introduction</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Password Cracking Factors &amp; Considerations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Overview of Password Attack Types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Recommended Cracking Rigs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The Methodology &amp; Experiment</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Tools &amp; Resources for Password Attacks</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Walkthrough &amp; Results</a:t>
            </a:r>
          </a:p>
          <a:p>
            <a:pPr marL="457200" indent="-457200">
              <a:spcBef>
                <a:spcPts val="1200"/>
              </a:spcBef>
              <a:buClr>
                <a:srgbClr val="C00000"/>
              </a:buClr>
              <a:buFont typeface="Wingdings" panose="05000000000000000000" pitchFamily="2" charset="2"/>
              <a:buChar char=""/>
            </a:pPr>
            <a:r>
              <a:rPr lang="en-US" b="1" dirty="0">
                <a:solidFill>
                  <a:srgbClr val="C00000"/>
                </a:solidFill>
                <a:effectLst>
                  <a:glow rad="101600">
                    <a:schemeClr val="bg1">
                      <a:alpha val="60000"/>
                    </a:schemeClr>
                  </a:glow>
                </a:effectLst>
              </a:rPr>
              <a:t>Demo</a:t>
            </a:r>
          </a:p>
          <a:p>
            <a:pPr marL="457200" indent="-457200">
              <a:spcBef>
                <a:spcPts val="1200"/>
              </a:spcBef>
              <a:buFont typeface="Wingdings" panose="05000000000000000000" pitchFamily="2" charset="2"/>
              <a:buChar char="Ø"/>
            </a:pPr>
            <a:r>
              <a:rPr lang="en-US" dirty="0">
                <a:effectLst>
                  <a:glow rad="101600">
                    <a:schemeClr val="bg1">
                      <a:alpha val="60000"/>
                    </a:schemeClr>
                  </a:glow>
                </a:effectLst>
              </a:rPr>
              <a:t>Final Thoughts</a:t>
            </a:r>
          </a:p>
        </p:txBody>
      </p:sp>
      <p:sp>
        <p:nvSpPr>
          <p:cNvPr id="4" name="Slide Number Placeholder 3">
            <a:extLst>
              <a:ext uri="{FF2B5EF4-FFF2-40B4-BE49-F238E27FC236}">
                <a16:creationId xmlns:a16="http://schemas.microsoft.com/office/drawing/2014/main" id="{0BC97556-E044-4207-839D-7D0A1E630FAD}"/>
              </a:ext>
            </a:extLst>
          </p:cNvPr>
          <p:cNvSpPr>
            <a:spLocks noGrp="1"/>
          </p:cNvSpPr>
          <p:nvPr>
            <p:ph type="sldNum" sz="quarter" idx="12"/>
          </p:nvPr>
        </p:nvSpPr>
        <p:spPr/>
        <p:txBody>
          <a:bodyPr/>
          <a:lstStyle/>
          <a:p>
            <a:fld id="{4E4B6D0B-8793-40DF-952A-98FF60A2706C}" type="slidenum">
              <a:rPr lang="en-US" smtClean="0">
                <a:solidFill>
                  <a:schemeClr val="tx1"/>
                </a:solidFill>
                <a:latin typeface="Open Sans" panose="020B0606030504020204" pitchFamily="34" charset="0"/>
                <a:ea typeface="Open Sans" panose="020B0606030504020204" pitchFamily="34" charset="0"/>
                <a:cs typeface="Open Sans" panose="020B0606030504020204" pitchFamily="34" charset="0"/>
              </a:rPr>
              <a:t>3</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7795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E674F1-254F-A5A1-F81D-5F92B65B66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60" b="2262"/>
          <a:stretch/>
        </p:blipFill>
        <p:spPr>
          <a:xfrm>
            <a:off x="5082540" y="1713000"/>
            <a:ext cx="3960237" cy="2937752"/>
          </a:xfrm>
          <a:prstGeom prst="rect">
            <a:avLst/>
          </a:prstGeom>
          <a:ln>
            <a:solidFill>
              <a:schemeClr val="tx1"/>
            </a:solidFill>
          </a:ln>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lstStyle/>
          <a:p>
            <a:r>
              <a:rPr lang="en-US" b="1" dirty="0"/>
              <a:t>What are we learning today?</a:t>
            </a:r>
            <a:br>
              <a:rPr lang="en-US" b="1" dirty="0"/>
            </a:br>
            <a:r>
              <a:rPr lang="en-US" sz="1600" i="1" dirty="0">
                <a:solidFill>
                  <a:schemeClr val="bg1">
                    <a:lumMod val="50000"/>
                  </a:schemeClr>
                </a:solidFill>
              </a:rPr>
              <a:t>Password cracking is an exercise in maximizing guesses per unit of time.</a:t>
            </a:r>
            <a:endParaRPr lang="en-US" sz="1600"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453890" cy="3626115"/>
          </a:xfrm>
        </p:spPr>
        <p:txBody>
          <a:bodyPr>
            <a:normAutofit/>
          </a:bodyPr>
          <a:lstStyle/>
          <a:p>
            <a:pPr>
              <a:spcBef>
                <a:spcPts val="1200"/>
              </a:spcBef>
            </a:pPr>
            <a:r>
              <a:rPr lang="en-US" sz="1600" dirty="0"/>
              <a:t>This presentation will focus on learning a </a:t>
            </a:r>
            <a:r>
              <a:rPr lang="en-US" sz="1600" b="1" dirty="0">
                <a:solidFill>
                  <a:srgbClr val="C00000"/>
                </a:solidFill>
              </a:rPr>
              <a:t>methodology and mindset</a:t>
            </a:r>
            <a:r>
              <a:rPr lang="en-US" sz="1600" dirty="0"/>
              <a:t> which can be applied using many different tools across all password types.</a:t>
            </a:r>
          </a:p>
          <a:p>
            <a:pPr>
              <a:spcBef>
                <a:spcPts val="1200"/>
              </a:spcBef>
            </a:pPr>
            <a:r>
              <a:rPr lang="en-US" sz="1600" dirty="0"/>
              <a:t>Expensive GPU(s) and Cloud Infrastructure is not required (although it helps</a:t>
            </a:r>
            <a:r>
              <a:rPr lang="en-US" sz="1600" dirty="0">
                <a:sym typeface="Wingdings" pitchFamily="2" charset="2"/>
              </a:rPr>
              <a:t>); </a:t>
            </a:r>
            <a:r>
              <a:rPr lang="en-US" sz="1600" b="1" dirty="0">
                <a:solidFill>
                  <a:srgbClr val="C00000"/>
                </a:solidFill>
                <a:sym typeface="Wingdings" pitchFamily="2" charset="2"/>
              </a:rPr>
              <a:t>most passwords can be cracked with a laptop.</a:t>
            </a:r>
            <a:endParaRPr lang="en-US" sz="1600" b="1" dirty="0">
              <a:solidFill>
                <a:srgbClr val="C00000"/>
              </a:solidFill>
            </a:endParaRPr>
          </a:p>
          <a:p>
            <a:pPr>
              <a:spcBef>
                <a:spcPts val="1200"/>
              </a:spcBef>
            </a:pPr>
            <a:r>
              <a:rPr lang="en-US" sz="1600" dirty="0"/>
              <a:t>Bottom line, password cracking is not difficult if you understand the process, I have spent the last 5 years refining my approach during</a:t>
            </a:r>
            <a:r>
              <a:rPr lang="en-US" sz="1600" b="1" dirty="0">
                <a:solidFill>
                  <a:srgbClr val="C00000"/>
                </a:solidFill>
              </a:rPr>
              <a:t> real-world assessments.</a:t>
            </a:r>
            <a:endParaRPr lang="en-US" sz="1600" dirty="0"/>
          </a:p>
          <a:p>
            <a:pPr>
              <a:spcBef>
                <a:spcPts val="1200"/>
              </a:spcBef>
            </a:pPr>
            <a:r>
              <a:rPr lang="en-US" sz="1600" dirty="0"/>
              <a:t>Time to </a:t>
            </a:r>
            <a:r>
              <a:rPr lang="en-US" sz="1600" b="1" dirty="0">
                <a:solidFill>
                  <a:srgbClr val="C00000"/>
                </a:solidFill>
              </a:rPr>
              <a:t>share what I’ve learned!</a:t>
            </a:r>
            <a:endParaRPr lang="en-US" sz="1600" dirty="0"/>
          </a:p>
        </p:txBody>
      </p:sp>
      <p:sp>
        <p:nvSpPr>
          <p:cNvPr id="4" name="Slide Number Placeholder 3">
            <a:extLst>
              <a:ext uri="{FF2B5EF4-FFF2-40B4-BE49-F238E27FC236}">
                <a16:creationId xmlns:a16="http://schemas.microsoft.com/office/drawing/2014/main" id="{23178CD5-26EB-4077-9BB3-07A3C0752FED}"/>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4</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78F67C1C-AF1D-3486-7D41-58635D51CB04}"/>
              </a:ext>
            </a:extLst>
          </p:cNvPr>
          <p:cNvSpPr txBox="1"/>
          <p:nvPr/>
        </p:nvSpPr>
        <p:spPr>
          <a:xfrm>
            <a:off x="5082540" y="4650752"/>
            <a:ext cx="3960237" cy="230832"/>
          </a:xfrm>
          <a:prstGeom prst="rect">
            <a:avLst/>
          </a:prstGeom>
          <a:noFill/>
        </p:spPr>
        <p:txBody>
          <a:bodyPr wrap="square">
            <a:spAutoFit/>
          </a:bodyPr>
          <a:lstStyle/>
          <a:p>
            <a:pPr algn="ctr"/>
            <a:r>
              <a:rPr lang="en-US" sz="900" i="1" dirty="0">
                <a:latin typeface=""/>
              </a:rPr>
              <a:t>https://www.hivesystems.com/blog/are-your-passwords-in-the-green</a:t>
            </a:r>
          </a:p>
        </p:txBody>
      </p:sp>
      <p:pic>
        <p:nvPicPr>
          <p:cNvPr id="15" name="Picture 14">
            <a:extLst>
              <a:ext uri="{FF2B5EF4-FFF2-40B4-BE49-F238E27FC236}">
                <a16:creationId xmlns:a16="http://schemas.microsoft.com/office/drawing/2014/main" id="{F3A126E6-7F3F-5F7B-CEEE-6D60A94CF6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86550" y="2151514"/>
            <a:ext cx="3960238" cy="2167558"/>
          </a:xfrm>
          <a:prstGeom prst="rect">
            <a:avLst/>
          </a:prstGeom>
          <a:ln>
            <a:noFill/>
          </a:ln>
          <a:effectLst/>
        </p:spPr>
      </p:pic>
      <p:sp>
        <p:nvSpPr>
          <p:cNvPr id="17" name="TextBox 16">
            <a:extLst>
              <a:ext uri="{FF2B5EF4-FFF2-40B4-BE49-F238E27FC236}">
                <a16:creationId xmlns:a16="http://schemas.microsoft.com/office/drawing/2014/main" id="{2BB50A8E-065B-AA4D-21F2-1D0122FB43D0}"/>
              </a:ext>
            </a:extLst>
          </p:cNvPr>
          <p:cNvSpPr txBox="1"/>
          <p:nvPr/>
        </p:nvSpPr>
        <p:spPr>
          <a:xfrm>
            <a:off x="5082539" y="1183285"/>
            <a:ext cx="3960238" cy="461665"/>
          </a:xfrm>
          <a:prstGeom prst="rect">
            <a:avLst/>
          </a:prstGeom>
          <a:solidFill>
            <a:schemeClr val="bg1"/>
          </a:solidFill>
        </p:spPr>
        <p:txBody>
          <a:bodyPr wrap="square" rtlCol="0">
            <a:spAutoFit/>
          </a:bodyPr>
          <a:lstStyle/>
          <a:p>
            <a:pPr algn="ctr"/>
            <a:r>
              <a:rPr lang="en-US" sz="2400" b="1" dirty="0">
                <a:solidFill>
                  <a:srgbClr val="00B0F0"/>
                </a:solidFill>
                <a:effectLst>
                  <a:glow rad="101600">
                    <a:schemeClr val="tx1">
                      <a:alpha val="60000"/>
                    </a:schemeClr>
                  </a:glow>
                </a:effectLst>
              </a:rPr>
              <a:t>12x RTX4090 Hardware</a:t>
            </a:r>
          </a:p>
        </p:txBody>
      </p:sp>
      <p:sp>
        <p:nvSpPr>
          <p:cNvPr id="19" name="TextBox 18">
            <a:extLst>
              <a:ext uri="{FF2B5EF4-FFF2-40B4-BE49-F238E27FC236}">
                <a16:creationId xmlns:a16="http://schemas.microsoft.com/office/drawing/2014/main" id="{980669FA-E223-6F8B-AB87-E47886A2F106}"/>
              </a:ext>
            </a:extLst>
          </p:cNvPr>
          <p:cNvSpPr txBox="1"/>
          <p:nvPr/>
        </p:nvSpPr>
        <p:spPr>
          <a:xfrm>
            <a:off x="5082538" y="1180883"/>
            <a:ext cx="3960238" cy="461665"/>
          </a:xfrm>
          <a:prstGeom prst="rect">
            <a:avLst/>
          </a:prstGeom>
          <a:solidFill>
            <a:schemeClr val="bg1"/>
          </a:solidFill>
        </p:spPr>
        <p:txBody>
          <a:bodyPr wrap="square" rtlCol="0">
            <a:spAutoFit/>
          </a:bodyPr>
          <a:lstStyle/>
          <a:p>
            <a:pPr algn="ctr"/>
            <a:r>
              <a:rPr lang="en-US" sz="2400" b="1" dirty="0">
                <a:solidFill>
                  <a:srgbClr val="C00000"/>
                </a:solidFill>
                <a:effectLst>
                  <a:glow rad="63500">
                    <a:srgbClr val="FDAE09">
                      <a:alpha val="40000"/>
                    </a:srgbClr>
                  </a:glow>
                </a:effectLst>
              </a:rPr>
              <a:t>ChatGPT Hardware</a:t>
            </a:r>
          </a:p>
        </p:txBody>
      </p:sp>
      <p:sp>
        <p:nvSpPr>
          <p:cNvPr id="21" name="TextBox 20">
            <a:extLst>
              <a:ext uri="{FF2B5EF4-FFF2-40B4-BE49-F238E27FC236}">
                <a16:creationId xmlns:a16="http://schemas.microsoft.com/office/drawing/2014/main" id="{14297155-D651-11E0-4765-8A7FEBE5E21C}"/>
              </a:ext>
            </a:extLst>
          </p:cNvPr>
          <p:cNvSpPr txBox="1"/>
          <p:nvPr/>
        </p:nvSpPr>
        <p:spPr>
          <a:xfrm>
            <a:off x="5082538" y="4954899"/>
            <a:ext cx="3960236" cy="646331"/>
          </a:xfrm>
          <a:prstGeom prst="rect">
            <a:avLst/>
          </a:prstGeom>
          <a:noFill/>
        </p:spPr>
        <p:txBody>
          <a:bodyPr wrap="square">
            <a:spAutoFit/>
          </a:bodyPr>
          <a:lstStyle/>
          <a:p>
            <a:r>
              <a:rPr lang="en-US" sz="900" b="1" i="1" dirty="0">
                <a:latin typeface=""/>
              </a:rPr>
              <a:t>Key Hive Systems 2023 Chart Assumptions</a:t>
            </a:r>
          </a:p>
          <a:p>
            <a:pPr marL="342900" indent="-342900">
              <a:buFont typeface="+mj-lt"/>
              <a:buAutoNum type="arabicPeriod"/>
            </a:pPr>
            <a:r>
              <a:rPr lang="en-US" sz="900" i="1" dirty="0">
                <a:latin typeface=""/>
              </a:rPr>
              <a:t>Offline Cracking of MD5 Hash</a:t>
            </a:r>
          </a:p>
          <a:p>
            <a:pPr marL="342900" indent="-342900">
              <a:buFont typeface="+mj-lt"/>
              <a:buAutoNum type="arabicPeriod"/>
            </a:pPr>
            <a:r>
              <a:rPr lang="en-US" sz="900" i="1" dirty="0">
                <a:latin typeface=""/>
              </a:rPr>
              <a:t>Randomly Generated: a-z, A-Z, 0-9, ^*%$!&amp;@#</a:t>
            </a:r>
          </a:p>
          <a:p>
            <a:pPr marL="342900" indent="-342900">
              <a:buFont typeface="+mj-lt"/>
              <a:buAutoNum type="arabicPeriod"/>
            </a:pPr>
            <a:r>
              <a:rPr lang="en-US" sz="900" i="1" dirty="0">
                <a:latin typeface=""/>
              </a:rPr>
              <a:t>Black Box, Password Not Previously Breached</a:t>
            </a:r>
          </a:p>
        </p:txBody>
      </p:sp>
    </p:spTree>
    <p:extLst>
      <p:ext uri="{BB962C8B-B14F-4D97-AF65-F5344CB8AC3E}">
        <p14:creationId xmlns:p14="http://schemas.microsoft.com/office/powerpoint/2010/main" val="33990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1000"/>
                                  </p:stCondLst>
                                  <p:childTnLst>
                                    <p:anim calcmode="discrete" valueType="str">
                                      <p:cBhvr>
                                        <p:cTn id="6" dur="2000" fill="hold"/>
                                        <p:tgtEl>
                                          <p:spTgt spid="1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1000"/>
                                  </p:stCondLst>
                                  <p:childTnLst>
                                    <p:anim calcmode="discrete" valueType="str">
                                      <p:cBhvr>
                                        <p:cTn id="8" dur="2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bruteForceAttackProtection : r/ProgrammerHumor">
            <a:extLst>
              <a:ext uri="{FF2B5EF4-FFF2-40B4-BE49-F238E27FC236}">
                <a16:creationId xmlns:a16="http://schemas.microsoft.com/office/drawing/2014/main" id="{681DE1EB-03EB-B7CA-A107-D2B5C6F3841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577840" y="0"/>
            <a:ext cx="3579779" cy="5715000"/>
          </a:xfrm>
          <a:prstGeom prst="rect">
            <a:avLst/>
          </a:prstGeom>
          <a:noFill/>
          <a:ln w="6350">
            <a:solidFill>
              <a:schemeClr val="tx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949190" cy="1104636"/>
          </a:xfrm>
        </p:spPr>
        <p:txBody>
          <a:bodyPr>
            <a:normAutofit fontScale="90000"/>
          </a:bodyPr>
          <a:lstStyle/>
          <a:p>
            <a:r>
              <a:rPr lang="en-US" b="1" dirty="0"/>
              <a:t>How is this useful?</a:t>
            </a:r>
            <a:br>
              <a:rPr lang="en-US" b="1" dirty="0"/>
            </a:br>
            <a:r>
              <a:rPr lang="en-US" sz="1600" i="1" dirty="0">
                <a:solidFill>
                  <a:schemeClr val="bg1">
                    <a:lumMod val="50000"/>
                  </a:schemeClr>
                </a:solidFill>
              </a:rPr>
              <a:t>Nothing makes a bigger impact during a cyber assessment than SHOWING the results of poor security practices; password cracking is an easy and useful tool for this.</a:t>
            </a:r>
            <a:endParaRPr lang="en-US" sz="1600"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697730" cy="3626115"/>
          </a:xfrm>
        </p:spPr>
        <p:txBody>
          <a:bodyPr>
            <a:normAutofit fontScale="92500" lnSpcReduction="20000"/>
          </a:bodyPr>
          <a:lstStyle/>
          <a:p>
            <a:pPr>
              <a:spcBef>
                <a:spcPts val="1200"/>
              </a:spcBef>
              <a:buClr>
                <a:schemeClr val="tx1"/>
              </a:buClr>
            </a:pPr>
            <a:r>
              <a:rPr lang="en-US" sz="2000" dirty="0"/>
              <a:t>Penetration testing requires </a:t>
            </a:r>
            <a:r>
              <a:rPr lang="en-US" sz="2000" b="1" dirty="0">
                <a:solidFill>
                  <a:srgbClr val="C00000"/>
                </a:solidFill>
              </a:rPr>
              <a:t>initial access and privilege escalation</a:t>
            </a:r>
            <a:r>
              <a:rPr lang="en-US" sz="2000" dirty="0"/>
              <a:t>, frequently this is enabled by cracking captured password hashes.</a:t>
            </a:r>
          </a:p>
          <a:p>
            <a:pPr>
              <a:spcBef>
                <a:spcPts val="1200"/>
              </a:spcBef>
            </a:pPr>
            <a:r>
              <a:rPr lang="en-US" sz="2000" dirty="0"/>
              <a:t>Successfully </a:t>
            </a:r>
            <a:r>
              <a:rPr lang="en-US" sz="2000" b="1" dirty="0">
                <a:solidFill>
                  <a:srgbClr val="C00000"/>
                </a:solidFill>
              </a:rPr>
              <a:t>cracking password hashes can make the difference</a:t>
            </a:r>
            <a:r>
              <a:rPr lang="en-US" sz="2000" dirty="0"/>
              <a:t> between a successful or failed assessment.</a:t>
            </a:r>
          </a:p>
          <a:p>
            <a:pPr>
              <a:spcBef>
                <a:spcPts val="1200"/>
              </a:spcBef>
            </a:pPr>
            <a:r>
              <a:rPr lang="en-US" sz="2000" dirty="0"/>
              <a:t>Auditing an organizations </a:t>
            </a:r>
            <a:r>
              <a:rPr lang="en-US" sz="2000" dirty="0" err="1"/>
              <a:t>NTDS.dit</a:t>
            </a:r>
            <a:r>
              <a:rPr lang="en-US" sz="2000" dirty="0"/>
              <a:t> file passwords can </a:t>
            </a:r>
            <a:r>
              <a:rPr lang="en-US" sz="2000" b="1" dirty="0">
                <a:solidFill>
                  <a:srgbClr val="C00000"/>
                </a:solidFill>
              </a:rPr>
              <a:t>confirm technical controls </a:t>
            </a:r>
            <a:r>
              <a:rPr lang="en-US" sz="2000" dirty="0"/>
              <a:t>of the password policy, or lack thereof!</a:t>
            </a:r>
          </a:p>
          <a:p>
            <a:pPr>
              <a:spcBef>
                <a:spcPts val="1200"/>
              </a:spcBef>
            </a:pPr>
            <a:r>
              <a:rPr lang="en-US" sz="2000" dirty="0"/>
              <a:t>The skill of password cracking in a time/resource constrained setting is </a:t>
            </a:r>
            <a:r>
              <a:rPr lang="en-US" sz="2000" b="1" dirty="0">
                <a:solidFill>
                  <a:srgbClr val="C00000"/>
                </a:solidFill>
              </a:rPr>
              <a:t>critical for any cyber operator</a:t>
            </a:r>
            <a:r>
              <a:rPr lang="en-US" sz="2000" dirty="0"/>
              <a:t>.</a:t>
            </a:r>
          </a:p>
        </p:txBody>
      </p:sp>
      <p:sp>
        <p:nvSpPr>
          <p:cNvPr id="4" name="Slide Number Placeholder 3">
            <a:extLst>
              <a:ext uri="{FF2B5EF4-FFF2-40B4-BE49-F238E27FC236}">
                <a16:creationId xmlns:a16="http://schemas.microsoft.com/office/drawing/2014/main" id="{6297B2CB-F5EC-419C-B3DC-BD4B4D32BD63}"/>
              </a:ext>
            </a:extLst>
          </p:cNvPr>
          <p:cNvSpPr>
            <a:spLocks noGrp="1"/>
          </p:cNvSpPr>
          <p:nvPr>
            <p:ph type="sldNum" sz="quarter" idx="12"/>
          </p:nvPr>
        </p:nvSpPr>
        <p:spPr/>
        <p:txBody>
          <a:bodyPr/>
          <a:lstStyle/>
          <a:p>
            <a:fld id="{4E4B6D0B-8793-40DF-952A-98FF60A2706C}" type="slidenum">
              <a:rPr lang="en-US"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5</a:t>
            </a:fld>
            <a:endParaRPr lang="en-US"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132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BCCC72C1-E3B6-4B7B-BF02-45FADE7FA6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000" y="0"/>
            <a:ext cx="3810000" cy="5715000"/>
          </a:xfrm>
          <a:prstGeom prst="rect">
            <a:avLst/>
          </a:prstGeom>
          <a:noFill/>
          <a:ln w="6350">
            <a:solidFill>
              <a:schemeClr val="tx1"/>
            </a:soli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4705350" cy="1104636"/>
          </a:xfrm>
        </p:spPr>
        <p:txBody>
          <a:bodyPr/>
          <a:lstStyle/>
          <a:p>
            <a:r>
              <a:rPr lang="en-US" sz="2000" b="1" dirty="0"/>
              <a:t>How does this help the good guys?</a:t>
            </a:r>
            <a:br>
              <a:rPr lang="en-US" b="1" dirty="0"/>
            </a:br>
            <a:r>
              <a:rPr lang="en-US" sz="1600" i="1" dirty="0">
                <a:solidFill>
                  <a:schemeClr val="bg1">
                    <a:lumMod val="50000"/>
                  </a:schemeClr>
                </a:solidFill>
              </a:rPr>
              <a:t>A compelling readout can successfully advocate on behalf of struggling corporate cybersecurity.</a:t>
            </a:r>
            <a:endParaRPr lang="en-US" sz="1600" b="1" dirty="0"/>
          </a:p>
        </p:txBody>
      </p:sp>
      <p:sp>
        <p:nvSpPr>
          <p:cNvPr id="3" name="Content Placeholder 2">
            <a:extLst>
              <a:ext uri="{FF2B5EF4-FFF2-40B4-BE49-F238E27FC236}">
                <a16:creationId xmlns:a16="http://schemas.microsoft.com/office/drawing/2014/main" id="{212C2782-82DD-4394-A425-E4D98958FC20}"/>
              </a:ext>
            </a:extLst>
          </p:cNvPr>
          <p:cNvSpPr>
            <a:spLocks noGrp="1"/>
          </p:cNvSpPr>
          <p:nvPr>
            <p:ph idx="1"/>
          </p:nvPr>
        </p:nvSpPr>
        <p:spPr>
          <a:xfrm>
            <a:off x="628650" y="1521354"/>
            <a:ext cx="4705350" cy="3626115"/>
          </a:xfrm>
        </p:spPr>
        <p:txBody>
          <a:bodyPr>
            <a:normAutofit/>
          </a:bodyPr>
          <a:lstStyle/>
          <a:p>
            <a:pPr>
              <a:spcBef>
                <a:spcPts val="1200"/>
              </a:spcBef>
              <a:buClr>
                <a:schemeClr val="tx1"/>
              </a:buClr>
            </a:pPr>
            <a:r>
              <a:rPr lang="en-US" sz="1600" b="1" dirty="0">
                <a:solidFill>
                  <a:srgbClr val="C00000"/>
                </a:solidFill>
              </a:rPr>
              <a:t>Presenting compelling engagement results </a:t>
            </a:r>
            <a:r>
              <a:rPr lang="en-US" sz="1600" dirty="0"/>
              <a:t>to the customer’s leadership is intensely effective.</a:t>
            </a:r>
          </a:p>
          <a:p>
            <a:pPr>
              <a:spcBef>
                <a:spcPts val="1200"/>
              </a:spcBef>
            </a:pPr>
            <a:r>
              <a:rPr lang="en-US" sz="1600" dirty="0"/>
              <a:t>This often leads to swift organizational changes that </a:t>
            </a:r>
            <a:r>
              <a:rPr lang="en-US" sz="1600" b="1" dirty="0">
                <a:solidFill>
                  <a:srgbClr val="C00000"/>
                </a:solidFill>
              </a:rPr>
              <a:t>improve cybersecurity focus and resourcing.</a:t>
            </a:r>
            <a:endParaRPr lang="en-US" sz="1600" dirty="0"/>
          </a:p>
          <a:p>
            <a:pPr>
              <a:spcBef>
                <a:spcPts val="1200"/>
              </a:spcBef>
              <a:buClr>
                <a:schemeClr val="tx1"/>
              </a:buClr>
            </a:pPr>
            <a:r>
              <a:rPr lang="en-US" sz="1600" b="1" dirty="0">
                <a:solidFill>
                  <a:srgbClr val="C00000"/>
                </a:solidFill>
              </a:rPr>
              <a:t>Non-technical leaders can easily relate </a:t>
            </a:r>
            <a:r>
              <a:rPr lang="en-US" sz="1600" dirty="0"/>
              <a:t>to exploiting passwords and understand the real-world impact.</a:t>
            </a:r>
          </a:p>
          <a:p>
            <a:pPr>
              <a:spcBef>
                <a:spcPts val="1200"/>
              </a:spcBef>
            </a:pPr>
            <a:r>
              <a:rPr lang="en-US" sz="1600" dirty="0"/>
              <a:t>It is for this reason that honing your password cracking craft is a </a:t>
            </a:r>
            <a:r>
              <a:rPr lang="en-US" sz="1600" b="1" dirty="0">
                <a:solidFill>
                  <a:srgbClr val="C00000"/>
                </a:solidFill>
              </a:rPr>
              <a:t>critical skill </a:t>
            </a:r>
            <a:r>
              <a:rPr lang="en-US" sz="1600" dirty="0"/>
              <a:t>for any Cyber Operator.</a:t>
            </a:r>
          </a:p>
        </p:txBody>
      </p:sp>
      <p:sp>
        <p:nvSpPr>
          <p:cNvPr id="4" name="Slide Number Placeholder 3">
            <a:extLst>
              <a:ext uri="{FF2B5EF4-FFF2-40B4-BE49-F238E27FC236}">
                <a16:creationId xmlns:a16="http://schemas.microsoft.com/office/drawing/2014/main" id="{D01A821D-B944-4A33-ABA2-D1615BD01F7C}"/>
              </a:ext>
            </a:extLst>
          </p:cNvPr>
          <p:cNvSpPr>
            <a:spLocks noGrp="1"/>
          </p:cNvSpPr>
          <p:nvPr>
            <p:ph type="sldNum" sz="quarter" idx="12"/>
          </p:nvPr>
        </p:nvSpPr>
        <p:spPr/>
        <p:txBody>
          <a:bodyPr/>
          <a:lstStyle/>
          <a:p>
            <a:fld id="{4E4B6D0B-8793-40DF-952A-98FF60A2706C}" type="slidenum">
              <a:rPr lang="en-US" smtClean="0">
                <a:solidFill>
                  <a:schemeClr val="bg1"/>
                </a:solidFill>
                <a:latin typeface="Open Sans" panose="020B0606030504020204" pitchFamily="34" charset="0"/>
                <a:ea typeface="Open Sans" panose="020B0606030504020204" pitchFamily="34" charset="0"/>
                <a:cs typeface="Open Sans" panose="020B0606030504020204" pitchFamily="34" charset="0"/>
              </a:rPr>
              <a:t>6</a:t>
            </a:fld>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235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7</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The Password Cracking Mindset</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A pragmatic approach to maximize your cracking probability.</a:t>
            </a:r>
            <a:endParaRPr lang="en-US" sz="1600" dirty="0">
              <a:effectLst>
                <a:glow rad="101600">
                  <a:schemeClr val="bg1">
                    <a:alpha val="60000"/>
                  </a:schemeClr>
                </a:glow>
              </a:effectLst>
            </a:endParaRPr>
          </a:p>
        </p:txBody>
      </p:sp>
      <p:grpSp>
        <p:nvGrpSpPr>
          <p:cNvPr id="9" name="Group 8">
            <a:extLst>
              <a:ext uri="{FF2B5EF4-FFF2-40B4-BE49-F238E27FC236}">
                <a16:creationId xmlns:a16="http://schemas.microsoft.com/office/drawing/2014/main" id="{D5B8717D-F9DA-447C-79D5-8E04CE337558}"/>
              </a:ext>
            </a:extLst>
          </p:cNvPr>
          <p:cNvGrpSpPr/>
          <p:nvPr/>
        </p:nvGrpSpPr>
        <p:grpSpPr>
          <a:xfrm>
            <a:off x="6252379" y="1285862"/>
            <a:ext cx="2554704" cy="3778115"/>
            <a:chOff x="6252379" y="749152"/>
            <a:chExt cx="2554704" cy="3778115"/>
          </a:xfrm>
        </p:grpSpPr>
        <p:sp>
          <p:nvSpPr>
            <p:cNvPr id="6" name="TextBox 5">
              <a:extLst>
                <a:ext uri="{FF2B5EF4-FFF2-40B4-BE49-F238E27FC236}">
                  <a16:creationId xmlns:a16="http://schemas.microsoft.com/office/drawing/2014/main" id="{A627BBAC-9695-876D-934A-5F3D818432EF}"/>
                </a:ext>
              </a:extLst>
            </p:cNvPr>
            <p:cNvSpPr txBox="1"/>
            <p:nvPr/>
          </p:nvSpPr>
          <p:spPr>
            <a:xfrm>
              <a:off x="6252379" y="3303855"/>
              <a:ext cx="2554703" cy="1223412"/>
            </a:xfrm>
            <a:prstGeom prst="rect">
              <a:avLst/>
            </a:prstGeom>
            <a:noFill/>
          </p:spPr>
          <p:txBody>
            <a:bodyPr wrap="square" lIns="0" rIns="0">
              <a:spAutoFit/>
            </a:bodyPr>
            <a:lstStyle/>
            <a:p>
              <a:r>
                <a:rPr lang="en-US" sz="1050" i="1" dirty="0">
                  <a:latin typeface="Arial Narrow" panose="020B0604020202020204" pitchFamily="34" charset="0"/>
                  <a:cs typeface="Arial Narrow" panose="020B0604020202020204" pitchFamily="34" charset="0"/>
                </a:rPr>
                <a:t>“If I had a nickel for every password guess made by my cracking rigs during this research, I would have 18,222,411,116,041,000 nickels... and if that was converted into a stack of $100 bills, it would stretch from the Earth to the Moon and back!”</a:t>
              </a:r>
              <a:endParaRPr lang="en-US" sz="1400" i="1" dirty="0"/>
            </a:p>
            <a:p>
              <a:pPr algn="r"/>
              <a:r>
                <a:rPr lang="en-US" sz="1400" i="1" dirty="0"/>
                <a:t>-Sean Smith</a:t>
              </a:r>
            </a:p>
            <a:p>
              <a:pPr algn="r"/>
              <a:r>
                <a:rPr lang="en-US" sz="700" i="1" dirty="0"/>
                <a:t>…assisted by ChatGPT</a:t>
              </a:r>
            </a:p>
          </p:txBody>
        </p:sp>
        <p:pic>
          <p:nvPicPr>
            <p:cNvPr id="8" name="Picture 7">
              <a:extLst>
                <a:ext uri="{FF2B5EF4-FFF2-40B4-BE49-F238E27FC236}">
                  <a16:creationId xmlns:a16="http://schemas.microsoft.com/office/drawing/2014/main" id="{6BB86E2F-7BF3-EDDC-BFC0-6DBEF138A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2380" y="749152"/>
              <a:ext cx="2554703" cy="2554703"/>
            </a:xfrm>
            <a:prstGeom prst="rect">
              <a:avLst/>
            </a:prstGeom>
            <a:ln>
              <a:solidFill>
                <a:schemeClr val="tx1"/>
              </a:solidFill>
            </a:ln>
          </p:spPr>
        </p:pic>
      </p:grpSp>
      <p:sp>
        <p:nvSpPr>
          <p:cNvPr id="11" name="TextBox 10">
            <a:extLst>
              <a:ext uri="{FF2B5EF4-FFF2-40B4-BE49-F238E27FC236}">
                <a16:creationId xmlns:a16="http://schemas.microsoft.com/office/drawing/2014/main" id="{3C4C153A-A0C4-01B0-A8B9-48231FAE8A01}"/>
              </a:ext>
            </a:extLst>
          </p:cNvPr>
          <p:cNvSpPr txBox="1"/>
          <p:nvPr/>
        </p:nvSpPr>
        <p:spPr>
          <a:xfrm>
            <a:off x="628649" y="1285258"/>
            <a:ext cx="5286573" cy="4416594"/>
          </a:xfrm>
          <a:prstGeom prst="rect">
            <a:avLst/>
          </a:prstGeom>
          <a:noFill/>
        </p:spPr>
        <p:txBody>
          <a:bodyPr wrap="square">
            <a:spAutoFit/>
          </a:bodyPr>
          <a:lstStyle/>
          <a:p>
            <a:pPr algn="ctr"/>
            <a:r>
              <a:rPr lang="en-US" sz="1100" b="1" i="0" dirty="0">
                <a:solidFill>
                  <a:srgbClr val="C00000"/>
                </a:solidFill>
                <a:effectLst/>
                <a:latin typeface="Arial" panose="020B0604020202020204" pitchFamily="34" charset="0"/>
                <a:cs typeface="Arial" panose="020B0604020202020204" pitchFamily="34" charset="0"/>
              </a:rPr>
              <a:t>Password Cracking </a:t>
            </a:r>
            <a:r>
              <a:rPr lang="en-US" sz="1100" b="1" dirty="0">
                <a:solidFill>
                  <a:srgbClr val="C00000"/>
                </a:solidFill>
                <a:latin typeface="Arial" panose="020B0604020202020204" pitchFamily="34" charset="0"/>
                <a:cs typeface="Arial" panose="020B0604020202020204" pitchFamily="34" charset="0"/>
              </a:rPr>
              <a:t>is</a:t>
            </a:r>
            <a:r>
              <a:rPr lang="en-US" sz="1100" b="1" i="0" dirty="0">
                <a:solidFill>
                  <a:srgbClr val="C00000"/>
                </a:solidFill>
                <a:effectLst/>
                <a:latin typeface="Arial" panose="020B0604020202020204" pitchFamily="34" charset="0"/>
                <a:cs typeface="Arial" panose="020B0604020202020204" pitchFamily="34" charset="0"/>
              </a:rPr>
              <a:t> a Planned Mission</a:t>
            </a:r>
          </a:p>
          <a:p>
            <a:pPr algn="ctr"/>
            <a:endParaRPr lang="en-US" sz="800" b="1" i="0" dirty="0">
              <a:solidFill>
                <a:srgbClr val="C00000"/>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Embrace Complexity</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P</a:t>
            </a:r>
            <a:r>
              <a:rPr lang="en-US" sz="800" b="0" i="0" dirty="0">
                <a:solidFill>
                  <a:schemeClr val="bg1">
                    <a:lumMod val="50000"/>
                  </a:schemeClr>
                </a:solidFill>
                <a:effectLst/>
                <a:latin typeface="Arial" panose="020B0604020202020204" pitchFamily="34" charset="0"/>
                <a:cs typeface="Arial" panose="020B0604020202020204" pitchFamily="34" charset="0"/>
              </a:rPr>
              <a:t>assword cracking involves understanding and navigating complex systems. Recognize that each password and security system presents a unique challenge, requiring a thoughtful tailored approach.</a:t>
            </a:r>
          </a:p>
          <a:p>
            <a:pPr marL="171450" indent="-171450" algn="l">
              <a:buFont typeface="Wingdings" pitchFamily="2" charset="2"/>
              <a:buChar char="Ø"/>
            </a:pPr>
            <a:r>
              <a:rPr lang="en-US" sz="1000" b="1" dirty="0">
                <a:latin typeface="Arial" panose="020B0604020202020204" pitchFamily="34" charset="0"/>
                <a:cs typeface="Arial" panose="020B0604020202020204" pitchFamily="34" charset="0"/>
              </a:rPr>
              <a:t>Start by Analyzing the Variables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These include the type of hash, password strength, available hardware, time constraints, etc. Successful solvers methodically assess these factors before starting.</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Develop a Plan</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After understanding the variables, develop a plan based on the data. </a:t>
            </a:r>
            <a:r>
              <a:rPr lang="en-US" sz="800" b="0" i="0" dirty="0">
                <a:solidFill>
                  <a:schemeClr val="bg1">
                    <a:lumMod val="50000"/>
                  </a:schemeClr>
                </a:solidFill>
                <a:effectLst/>
                <a:latin typeface="Arial" panose="020B0604020202020204" pitchFamily="34" charset="0"/>
                <a:cs typeface="Arial" panose="020B0604020202020204" pitchFamily="34" charset="0"/>
              </a:rPr>
              <a:t>Decide the types of attacks and </a:t>
            </a:r>
            <a:r>
              <a:rPr lang="en-US" sz="800" dirty="0">
                <a:solidFill>
                  <a:schemeClr val="bg1">
                    <a:lumMod val="50000"/>
                  </a:schemeClr>
                </a:solidFill>
                <a:latin typeface="Arial" panose="020B0604020202020204" pitchFamily="34" charset="0"/>
                <a:cs typeface="Arial" panose="020B0604020202020204" pitchFamily="34" charset="0"/>
              </a:rPr>
              <a:t>their order ahead of time so that you quickly “pick the lowest hanging fruit” first.</a:t>
            </a:r>
          </a:p>
          <a:p>
            <a:pPr algn="l"/>
            <a:endParaRPr lang="en-US" sz="800" b="0" i="0" dirty="0">
              <a:solidFill>
                <a:srgbClr val="0D0D0D"/>
              </a:solidFill>
              <a:effectLst/>
              <a:latin typeface="Arial" panose="020B0604020202020204" pitchFamily="34" charset="0"/>
              <a:cs typeface="Arial" panose="020B0604020202020204" pitchFamily="34" charset="0"/>
            </a:endParaRPr>
          </a:p>
          <a:p>
            <a:pPr algn="ctr"/>
            <a:r>
              <a:rPr lang="en-US" sz="1100" b="1" i="0" dirty="0">
                <a:solidFill>
                  <a:srgbClr val="C00000"/>
                </a:solidFill>
                <a:effectLst/>
                <a:latin typeface="Arial" panose="020B0604020202020204" pitchFamily="34" charset="0"/>
                <a:cs typeface="Arial" panose="020B0604020202020204" pitchFamily="34" charset="0"/>
              </a:rPr>
              <a:t>Work Smarter, Not Harder</a:t>
            </a:r>
          </a:p>
          <a:p>
            <a:pPr algn="ctr"/>
            <a:endParaRPr lang="en-US" sz="800" b="1" i="0" dirty="0">
              <a:solidFill>
                <a:srgbClr val="C00000"/>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Leverage Tools &amp; Techniques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Familiarize yourself with the plethora of tools and techniques to understand which are best suited for your scenario. Efficiency comes more from using the right tools for the job, not just the most powerful cracking rig.</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Understand the Target</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U</a:t>
            </a:r>
            <a:r>
              <a:rPr lang="en-US" sz="800" b="0" i="0" dirty="0">
                <a:solidFill>
                  <a:schemeClr val="bg1">
                    <a:lumMod val="50000"/>
                  </a:schemeClr>
                </a:solidFill>
                <a:effectLst/>
                <a:latin typeface="Arial" panose="020B0604020202020204" pitchFamily="34" charset="0"/>
                <a:cs typeface="Arial" panose="020B0604020202020204" pitchFamily="34" charset="0"/>
              </a:rPr>
              <a:t>nderstand the target system or password's nature. For example, knowing that a password follows a certain format or that the system has rate limiting can significantly influence your approach and increase efficiency.</a:t>
            </a: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Prioritize Targets</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Prioritize your efforts based on the potential gain and the likelihood of success. This may mean focusing on weaker passwords first or targeting those that grant access to more valuable data.</a:t>
            </a:r>
          </a:p>
          <a:p>
            <a:pPr algn="l"/>
            <a:endParaRPr lang="en-US" sz="800" b="0" i="0" dirty="0">
              <a:solidFill>
                <a:srgbClr val="0D0D0D"/>
              </a:solidFill>
              <a:effectLst/>
              <a:latin typeface="Arial" panose="020B0604020202020204" pitchFamily="34" charset="0"/>
              <a:cs typeface="Arial" panose="020B0604020202020204" pitchFamily="34" charset="0"/>
            </a:endParaRPr>
          </a:p>
          <a:p>
            <a:pPr algn="ctr"/>
            <a:r>
              <a:rPr lang="en-US" sz="1100" b="1" dirty="0">
                <a:solidFill>
                  <a:srgbClr val="C00000"/>
                </a:solidFill>
                <a:latin typeface="Arial" panose="020B0604020202020204" pitchFamily="34" charset="0"/>
                <a:cs typeface="Arial" panose="020B0604020202020204" pitchFamily="34" charset="0"/>
              </a:rPr>
              <a:t>Patience &amp; Persistence</a:t>
            </a:r>
          </a:p>
          <a:p>
            <a:pPr algn="ctr"/>
            <a:endParaRPr lang="en-US" sz="800" b="1" dirty="0">
              <a:solidFill>
                <a:srgbClr val="C00000"/>
              </a:solidFill>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Trust Your Planning</a:t>
            </a:r>
            <a:br>
              <a:rPr lang="en-US" sz="800" dirty="0">
                <a:solidFill>
                  <a:srgbClr val="0D0D0D"/>
                </a:solidFill>
                <a:latin typeface="Arial" panose="020B0604020202020204" pitchFamily="34" charset="0"/>
                <a:cs typeface="Arial" panose="020B0604020202020204" pitchFamily="34" charset="0"/>
              </a:rPr>
            </a:br>
            <a:r>
              <a:rPr lang="en-US" sz="800" dirty="0">
                <a:solidFill>
                  <a:schemeClr val="bg1">
                    <a:lumMod val="50000"/>
                  </a:schemeClr>
                </a:solidFill>
                <a:latin typeface="Arial" panose="020B0604020202020204" pitchFamily="34" charset="0"/>
                <a:cs typeface="Arial" panose="020B0604020202020204" pitchFamily="34" charset="0"/>
              </a:rPr>
              <a:t>Follow the plan, even if you don’t see success immediately; knowing the time to pivot comes with experience.</a:t>
            </a:r>
            <a:endParaRPr lang="en-US" sz="800" b="0" i="0" dirty="0">
              <a:solidFill>
                <a:schemeClr val="bg1">
                  <a:lumMod val="50000"/>
                </a:schemeClr>
              </a:solidFill>
              <a:effectLst/>
              <a:latin typeface="Arial" panose="020B0604020202020204" pitchFamily="34" charset="0"/>
              <a:cs typeface="Arial" panose="020B0604020202020204" pitchFamily="34" charset="0"/>
            </a:endParaRPr>
          </a:p>
          <a:p>
            <a:pPr marL="171450" indent="-171450" algn="l">
              <a:buFont typeface="Wingdings" pitchFamily="2" charset="2"/>
              <a:buChar char="Ø"/>
            </a:pPr>
            <a:r>
              <a:rPr lang="en-US" sz="1000" b="1" i="0" dirty="0">
                <a:effectLst/>
                <a:latin typeface="Arial" panose="020B0604020202020204" pitchFamily="34" charset="0"/>
                <a:cs typeface="Arial" panose="020B0604020202020204" pitchFamily="34" charset="0"/>
              </a:rPr>
              <a:t>Learn Continuously</a:t>
            </a:r>
            <a:br>
              <a:rPr lang="en-US" sz="800" dirty="0">
                <a:solidFill>
                  <a:srgbClr val="0D0D0D"/>
                </a:solidFill>
                <a:latin typeface="Arial" panose="020B0604020202020204" pitchFamily="34" charset="0"/>
                <a:cs typeface="Arial" panose="020B0604020202020204" pitchFamily="34" charset="0"/>
              </a:rPr>
            </a:br>
            <a:r>
              <a:rPr lang="en-US" sz="800" b="0" i="0" dirty="0">
                <a:solidFill>
                  <a:schemeClr val="bg1">
                    <a:lumMod val="50000"/>
                  </a:schemeClr>
                </a:solidFill>
                <a:effectLst/>
                <a:latin typeface="Arial" panose="020B0604020202020204" pitchFamily="34" charset="0"/>
                <a:cs typeface="Arial" panose="020B0604020202020204" pitchFamily="34" charset="0"/>
              </a:rPr>
              <a:t>Successful crackers make a habit of learning from each attempt, whether successful or not, and incorporating that information into the future attempts.</a:t>
            </a:r>
          </a:p>
        </p:txBody>
      </p:sp>
    </p:spTree>
    <p:extLst>
      <p:ext uri="{BB962C8B-B14F-4D97-AF65-F5344CB8AC3E}">
        <p14:creationId xmlns:p14="http://schemas.microsoft.com/office/powerpoint/2010/main" val="5522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0289A1F-27B6-4026-B277-92C4172A44A1}"/>
              </a:ext>
            </a:extLst>
          </p:cNvPr>
          <p:cNvSpPr/>
          <p:nvPr/>
        </p:nvSpPr>
        <p:spPr>
          <a:xfrm>
            <a:off x="2296869" y="1410047"/>
            <a:ext cx="4544512" cy="4035543"/>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Password Composition</a:t>
            </a: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a:xfrm>
            <a:off x="628650" y="304271"/>
            <a:ext cx="3603825" cy="1104636"/>
          </a:xfrm>
        </p:spPr>
        <p:txBody>
          <a:bodyPr>
            <a:normAutofit/>
          </a:bodyPr>
          <a:lstStyle/>
          <a:p>
            <a:r>
              <a:rPr lang="en-US" b="1" dirty="0">
                <a:effectLst>
                  <a:glow rad="101600">
                    <a:schemeClr val="bg1">
                      <a:alpha val="60000"/>
                    </a:schemeClr>
                  </a:glow>
                </a:effectLst>
              </a:rPr>
              <a:t>Password Cracking Difficulty Factors</a:t>
            </a:r>
            <a:endParaRPr lang="en-US" sz="1600" i="1" dirty="0">
              <a:solidFill>
                <a:schemeClr val="bg1">
                  <a:lumMod val="50000"/>
                </a:schemeClr>
              </a:solidFill>
              <a:effectLst>
                <a:glow rad="101600">
                  <a:schemeClr val="bg1">
                    <a:alpha val="60000"/>
                  </a:schemeClr>
                </a:glow>
              </a:effectLst>
            </a:endParaRPr>
          </a:p>
        </p:txBody>
      </p:sp>
      <p:sp>
        <p:nvSpPr>
          <p:cNvPr id="3" name="Slide Number Placeholder 2">
            <a:extLst>
              <a:ext uri="{FF2B5EF4-FFF2-40B4-BE49-F238E27FC236}">
                <a16:creationId xmlns:a16="http://schemas.microsoft.com/office/drawing/2014/main" id="{4E58A7C5-D2F7-4B1C-9492-F55F7E490A5E}"/>
              </a:ext>
            </a:extLst>
          </p:cNvPr>
          <p:cNvSpPr>
            <a:spLocks noGrp="1"/>
          </p:cNvSpPr>
          <p:nvPr>
            <p:ph type="sldNum" sz="quarter" idx="12"/>
          </p:nvPr>
        </p:nvSpPr>
        <p:spPr/>
        <p:txBody>
          <a:bodyPr/>
          <a:lstStyle/>
          <a:p>
            <a:fld id="{4E4B6D0B-8793-40DF-952A-98FF60A2706C}" type="slidenum">
              <a:rPr lang="en-US" smtClean="0">
                <a:solidFill>
                  <a:schemeClr val="tx1"/>
                </a:solidFill>
                <a:latin typeface="Open Sans" panose="020B0606030504020204" pitchFamily="34" charset="0"/>
                <a:ea typeface="Open Sans" panose="020B0606030504020204" pitchFamily="34" charset="0"/>
                <a:cs typeface="Open Sans" panose="020B0606030504020204" pitchFamily="34" charset="0"/>
              </a:rPr>
              <a:t>8</a:t>
            </a:fld>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0FD6EB5F-DDE7-1ECA-BA5E-C192F1E48341}"/>
              </a:ext>
            </a:extLst>
          </p:cNvPr>
          <p:cNvGrpSpPr/>
          <p:nvPr/>
        </p:nvGrpSpPr>
        <p:grpSpPr>
          <a:xfrm>
            <a:off x="327456" y="2841354"/>
            <a:ext cx="1659251" cy="2604236"/>
            <a:chOff x="276355" y="1410047"/>
            <a:chExt cx="1659251" cy="2604236"/>
          </a:xfrm>
        </p:grpSpPr>
        <p:sp>
          <p:nvSpPr>
            <p:cNvPr id="47" name="Rectangle 46">
              <a:extLst>
                <a:ext uri="{FF2B5EF4-FFF2-40B4-BE49-F238E27FC236}">
                  <a16:creationId xmlns:a16="http://schemas.microsoft.com/office/drawing/2014/main" id="{12CD8F13-10EB-4048-9F27-5C97FEDC59B0}"/>
                </a:ext>
              </a:extLst>
            </p:cNvPr>
            <p:cNvSpPr/>
            <p:nvPr/>
          </p:nvSpPr>
          <p:spPr>
            <a:xfrm>
              <a:off x="276355" y="1410047"/>
              <a:ext cx="1659251" cy="2604236"/>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Attack Levers</a:t>
              </a:r>
            </a:p>
          </p:txBody>
        </p:sp>
        <p:sp>
          <p:nvSpPr>
            <p:cNvPr id="48" name="Rectangle: Rounded Corners 47">
              <a:extLst>
                <a:ext uri="{FF2B5EF4-FFF2-40B4-BE49-F238E27FC236}">
                  <a16:creationId xmlns:a16="http://schemas.microsoft.com/office/drawing/2014/main" id="{A426127A-35F0-4FB7-8670-677F593E1450}"/>
                </a:ext>
              </a:extLst>
            </p:cNvPr>
            <p:cNvSpPr/>
            <p:nvPr/>
          </p:nvSpPr>
          <p:spPr>
            <a:xfrm rot="16200000">
              <a:off x="1107218" y="3099125"/>
              <a:ext cx="914400" cy="4572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Rounded Corners 48">
              <a:extLst>
                <a:ext uri="{FF2B5EF4-FFF2-40B4-BE49-F238E27FC236}">
                  <a16:creationId xmlns:a16="http://schemas.microsoft.com/office/drawing/2014/main" id="{CC5A4C01-7D16-4698-BEBC-3621E98AB643}"/>
                </a:ext>
              </a:extLst>
            </p:cNvPr>
            <p:cNvSpPr/>
            <p:nvPr/>
          </p:nvSpPr>
          <p:spPr>
            <a:xfrm rot="16200000">
              <a:off x="1518698" y="3341167"/>
              <a:ext cx="91440" cy="274320"/>
            </a:xfrm>
            <a:prstGeom prst="roundRect">
              <a:avLst/>
            </a:prstGeom>
            <a:solidFill>
              <a:schemeClr val="accent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50" name="Graphic 49" descr="Clock with solid fill">
              <a:extLst>
                <a:ext uri="{FF2B5EF4-FFF2-40B4-BE49-F238E27FC236}">
                  <a16:creationId xmlns:a16="http://schemas.microsoft.com/office/drawing/2014/main" id="{2785C8E7-CC13-4FD1-9233-399DDD1A50F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79431" y="2067204"/>
              <a:ext cx="569972" cy="569972"/>
            </a:xfrm>
            <a:prstGeom prst="rect">
              <a:avLst/>
            </a:prstGeom>
          </p:spPr>
        </p:pic>
        <p:pic>
          <p:nvPicPr>
            <p:cNvPr id="51" name="Graphic 50" descr="Clock with solid fill">
              <a:extLst>
                <a:ext uri="{FF2B5EF4-FFF2-40B4-BE49-F238E27FC236}">
                  <a16:creationId xmlns:a16="http://schemas.microsoft.com/office/drawing/2014/main" id="{E4D07A94-0B91-4B09-8BCE-78ED7A6C00B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97157" y="3612017"/>
              <a:ext cx="334522" cy="334522"/>
            </a:xfrm>
            <a:prstGeom prst="rect">
              <a:avLst/>
            </a:prstGeom>
          </p:spPr>
        </p:pic>
        <p:sp>
          <p:nvSpPr>
            <p:cNvPr id="52" name="TextBox 51">
              <a:extLst>
                <a:ext uri="{FF2B5EF4-FFF2-40B4-BE49-F238E27FC236}">
                  <a16:creationId xmlns:a16="http://schemas.microsoft.com/office/drawing/2014/main" id="{BEF13A91-273A-4A88-8B63-D8EEF6A3F0B7}"/>
                </a:ext>
              </a:extLst>
            </p:cNvPr>
            <p:cNvSpPr txBox="1"/>
            <p:nvPr/>
          </p:nvSpPr>
          <p:spPr>
            <a:xfrm>
              <a:off x="1391982" y="1845721"/>
              <a:ext cx="346250" cy="169277"/>
            </a:xfrm>
            <a:prstGeom prst="rect">
              <a:avLst/>
            </a:prstGeom>
            <a:noFill/>
          </p:spPr>
          <p:txBody>
            <a:bodyPr wrap="none" lIns="0" tIns="0" rIns="0" bIns="0" rtlCol="0">
              <a:spAutoFit/>
            </a:bodyP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Time</a:t>
              </a:r>
            </a:p>
          </p:txBody>
        </p:sp>
        <p:sp>
          <p:nvSpPr>
            <p:cNvPr id="53" name="Rectangle: Rounded Corners 52">
              <a:extLst>
                <a:ext uri="{FF2B5EF4-FFF2-40B4-BE49-F238E27FC236}">
                  <a16:creationId xmlns:a16="http://schemas.microsoft.com/office/drawing/2014/main" id="{71B43FDC-72B4-4AC6-B3A3-4E7E804709ED}"/>
                </a:ext>
              </a:extLst>
            </p:cNvPr>
            <p:cNvSpPr/>
            <p:nvPr/>
          </p:nvSpPr>
          <p:spPr>
            <a:xfrm rot="16200000">
              <a:off x="237608" y="3099125"/>
              <a:ext cx="914400" cy="4572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4" name="Rectangle: Rounded Corners 53">
              <a:extLst>
                <a:ext uri="{FF2B5EF4-FFF2-40B4-BE49-F238E27FC236}">
                  <a16:creationId xmlns:a16="http://schemas.microsoft.com/office/drawing/2014/main" id="{F4130C3D-48B7-453D-AB56-41D175FB9BA5}"/>
                </a:ext>
              </a:extLst>
            </p:cNvPr>
            <p:cNvSpPr/>
            <p:nvPr/>
          </p:nvSpPr>
          <p:spPr>
            <a:xfrm rot="16200000">
              <a:off x="649088" y="3054179"/>
              <a:ext cx="91440" cy="274320"/>
            </a:xfrm>
            <a:prstGeom prst="roundRect">
              <a:avLst/>
            </a:prstGeom>
            <a:solidFill>
              <a:schemeClr val="accent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55" name="Graphic 54" descr="Money with solid fill">
              <a:extLst>
                <a:ext uri="{FF2B5EF4-FFF2-40B4-BE49-F238E27FC236}">
                  <a16:creationId xmlns:a16="http://schemas.microsoft.com/office/drawing/2014/main" id="{3BDFB7C3-0003-4EA3-8D79-37802DCE50A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7224" y="2105108"/>
              <a:ext cx="571984" cy="571984"/>
            </a:xfrm>
            <a:prstGeom prst="rect">
              <a:avLst/>
            </a:prstGeom>
          </p:spPr>
        </p:pic>
        <p:pic>
          <p:nvPicPr>
            <p:cNvPr id="56" name="Graphic 55" descr="Coins with solid fill">
              <a:extLst>
                <a:ext uri="{FF2B5EF4-FFF2-40B4-BE49-F238E27FC236}">
                  <a16:creationId xmlns:a16="http://schemas.microsoft.com/office/drawing/2014/main" id="{D0BA650B-29D2-453F-ABA5-B0989B19A87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7547" y="3618055"/>
              <a:ext cx="334522" cy="334522"/>
            </a:xfrm>
            <a:prstGeom prst="rect">
              <a:avLst/>
            </a:prstGeom>
          </p:spPr>
        </p:pic>
        <p:sp>
          <p:nvSpPr>
            <p:cNvPr id="57" name="TextBox 56">
              <a:extLst>
                <a:ext uri="{FF2B5EF4-FFF2-40B4-BE49-F238E27FC236}">
                  <a16:creationId xmlns:a16="http://schemas.microsoft.com/office/drawing/2014/main" id="{BE20CB89-D183-4E1D-A95F-47A849DE59ED}"/>
                </a:ext>
              </a:extLst>
            </p:cNvPr>
            <p:cNvSpPr txBox="1"/>
            <p:nvPr/>
          </p:nvSpPr>
          <p:spPr>
            <a:xfrm>
              <a:off x="363655" y="1765297"/>
              <a:ext cx="615553" cy="338554"/>
            </a:xfrm>
            <a:prstGeom prst="rect">
              <a:avLst/>
            </a:prstGeom>
            <a:noFill/>
          </p:spPr>
          <p:txBody>
            <a:bodyPr wrap="none" lIns="0" tIns="0" rIns="0" bIns="0" rtlCol="0">
              <a:spAutoFit/>
            </a:bodyPr>
            <a:lstStyle/>
            <a:p>
              <a:pPr algn="ctr"/>
              <a:r>
                <a:rPr lang="en-US" sz="1100" b="1" dirty="0">
                  <a:latin typeface="Open Sans" panose="020B0606030504020204" pitchFamily="34" charset="0"/>
                  <a:ea typeface="Open Sans" panose="020B0606030504020204" pitchFamily="34" charset="0"/>
                  <a:cs typeface="Open Sans" panose="020B0606030504020204" pitchFamily="34" charset="0"/>
                </a:rPr>
                <a:t>Cracking</a:t>
              </a:r>
            </a:p>
            <a:p>
              <a:pPr algn="ctr"/>
              <a:r>
                <a:rPr lang="en-US" sz="1100" b="1" dirty="0">
                  <a:latin typeface="Open Sans" panose="020B0606030504020204" pitchFamily="34" charset="0"/>
                  <a:ea typeface="Open Sans" panose="020B0606030504020204" pitchFamily="34" charset="0"/>
                  <a:cs typeface="Open Sans" panose="020B0606030504020204" pitchFamily="34" charset="0"/>
                </a:rPr>
                <a:t>Power</a:t>
              </a:r>
            </a:p>
          </p:txBody>
        </p:sp>
      </p:grpSp>
      <p:grpSp>
        <p:nvGrpSpPr>
          <p:cNvPr id="58" name="Group 57">
            <a:extLst>
              <a:ext uri="{FF2B5EF4-FFF2-40B4-BE49-F238E27FC236}">
                <a16:creationId xmlns:a16="http://schemas.microsoft.com/office/drawing/2014/main" id="{C8402422-2D10-4B2A-95B2-7C58B7ACB014}"/>
              </a:ext>
            </a:extLst>
          </p:cNvPr>
          <p:cNvGrpSpPr>
            <a:grpSpLocks noChangeAspect="1"/>
          </p:cNvGrpSpPr>
          <p:nvPr/>
        </p:nvGrpSpPr>
        <p:grpSpPr>
          <a:xfrm>
            <a:off x="2577652" y="1725168"/>
            <a:ext cx="3988696" cy="3657600"/>
            <a:chOff x="1958777" y="1139743"/>
            <a:chExt cx="4809599" cy="4410361"/>
          </a:xfrm>
        </p:grpSpPr>
        <p:grpSp>
          <p:nvGrpSpPr>
            <p:cNvPr id="59" name="Group 58">
              <a:extLst>
                <a:ext uri="{FF2B5EF4-FFF2-40B4-BE49-F238E27FC236}">
                  <a16:creationId xmlns:a16="http://schemas.microsoft.com/office/drawing/2014/main" id="{3FDEDC46-3D26-4D94-8BEE-41A55975AC67}"/>
                </a:ext>
              </a:extLst>
            </p:cNvPr>
            <p:cNvGrpSpPr/>
            <p:nvPr/>
          </p:nvGrpSpPr>
          <p:grpSpPr>
            <a:xfrm>
              <a:off x="1958777" y="1139743"/>
              <a:ext cx="4809599" cy="4410361"/>
              <a:chOff x="1670400" y="1461600"/>
              <a:chExt cx="4004400" cy="3672000"/>
            </a:xfrm>
          </p:grpSpPr>
          <p:sp>
            <p:nvSpPr>
              <p:cNvPr id="67" name="Oval 66">
                <a:extLst>
                  <a:ext uri="{FF2B5EF4-FFF2-40B4-BE49-F238E27FC236}">
                    <a16:creationId xmlns:a16="http://schemas.microsoft.com/office/drawing/2014/main" id="{BB354566-9B4F-4E66-9AF2-F9EEC78D0E3D}"/>
                  </a:ext>
                </a:extLst>
              </p:cNvPr>
              <p:cNvSpPr/>
              <p:nvPr/>
            </p:nvSpPr>
            <p:spPr>
              <a:xfrm>
                <a:off x="1670400" y="1461600"/>
                <a:ext cx="2448000" cy="2448000"/>
              </a:xfrm>
              <a:prstGeom prst="ellipse">
                <a:avLst/>
              </a:prstGeom>
              <a:solidFill>
                <a:srgbClr val="C0000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t"/>
              <a:lstStyle/>
              <a:p>
                <a: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t>⇧ Hash</a:t>
                </a:r>
                <a:b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br>
                <a:r>
                  <a:rPr lang="en-US" b="1" dirty="0">
                    <a:effectLst>
                      <a:glow rad="101600">
                        <a:srgbClr val="C00000">
                          <a:alpha val="60000"/>
                        </a:srgbClr>
                      </a:glow>
                    </a:effectLst>
                    <a:latin typeface="Open Sans" panose="020B0606030504020204" pitchFamily="34" charset="0"/>
                    <a:ea typeface="Open Sans" panose="020B0606030504020204" pitchFamily="34" charset="0"/>
                    <a:cs typeface="Open Sans" panose="020B0606030504020204" pitchFamily="34" charset="0"/>
                  </a:rPr>
                  <a:t>Difficulty</a:t>
                </a:r>
              </a:p>
            </p:txBody>
          </p:sp>
          <p:sp>
            <p:nvSpPr>
              <p:cNvPr id="68" name="Oval 67">
                <a:extLst>
                  <a:ext uri="{FF2B5EF4-FFF2-40B4-BE49-F238E27FC236}">
                    <a16:creationId xmlns:a16="http://schemas.microsoft.com/office/drawing/2014/main" id="{54BF9634-1B22-49FE-9F27-4A43F645C858}"/>
                  </a:ext>
                </a:extLst>
              </p:cNvPr>
              <p:cNvSpPr/>
              <p:nvPr/>
            </p:nvSpPr>
            <p:spPr>
              <a:xfrm>
                <a:off x="3226800" y="1461600"/>
                <a:ext cx="2448000" cy="2448000"/>
              </a:xfrm>
              <a:prstGeom prst="ellipse">
                <a:avLst/>
              </a:prstGeom>
              <a:solidFill>
                <a:srgbClr val="00B05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t"/>
              <a:lstStyle/>
              <a:p>
                <a:pPr algn="r"/>
                <a:r>
                  <a:rPr lang="en-US" b="1" dirty="0">
                    <a:effectLst>
                      <a:glow rad="101600">
                        <a:srgbClr val="00B050">
                          <a:alpha val="60000"/>
                        </a:srgbClr>
                      </a:glow>
                    </a:effectLst>
                    <a:latin typeface="Open Sans" panose="020B0606030504020204" pitchFamily="34" charset="0"/>
                    <a:ea typeface="Open Sans" panose="020B0606030504020204" pitchFamily="34" charset="0"/>
                    <a:cs typeface="Open Sans" panose="020B0606030504020204" pitchFamily="34" charset="0"/>
                  </a:rPr>
                  <a:t>⇧ Password</a:t>
                </a:r>
              </a:p>
              <a:p>
                <a:pPr algn="r"/>
                <a:r>
                  <a:rPr lang="en-US" b="1" dirty="0">
                    <a:effectLst>
                      <a:glow rad="101600">
                        <a:srgbClr val="00B050">
                          <a:alpha val="60000"/>
                        </a:srgbClr>
                      </a:glow>
                    </a:effectLst>
                    <a:latin typeface="Open Sans" panose="020B0606030504020204" pitchFamily="34" charset="0"/>
                    <a:ea typeface="Open Sans" panose="020B0606030504020204" pitchFamily="34" charset="0"/>
                    <a:cs typeface="Open Sans" panose="020B0606030504020204" pitchFamily="34" charset="0"/>
                  </a:rPr>
                  <a:t>Entropy</a:t>
                </a:r>
              </a:p>
            </p:txBody>
          </p:sp>
          <p:sp>
            <p:nvSpPr>
              <p:cNvPr id="69" name="Oval 68">
                <a:extLst>
                  <a:ext uri="{FF2B5EF4-FFF2-40B4-BE49-F238E27FC236}">
                    <a16:creationId xmlns:a16="http://schemas.microsoft.com/office/drawing/2014/main" id="{56B9F8F7-552C-4B4B-980D-2C5E96A359B5}"/>
                  </a:ext>
                </a:extLst>
              </p:cNvPr>
              <p:cNvSpPr/>
              <p:nvPr/>
            </p:nvSpPr>
            <p:spPr>
              <a:xfrm>
                <a:off x="2448600" y="2685600"/>
                <a:ext cx="2448000" cy="2448000"/>
              </a:xfrm>
              <a:prstGeom prst="ellipse">
                <a:avLst/>
              </a:prstGeom>
              <a:solidFill>
                <a:srgbClr val="0070C0">
                  <a:alpha val="40000"/>
                </a:srgb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b"/>
              <a:lstStyle/>
              <a:p>
                <a:pPr algn="ctr"/>
                <a:r>
                  <a:rPr lang="en-US" b="1" dirty="0">
                    <a:effectLst>
                      <a:glow rad="101600">
                        <a:srgbClr val="0070C0">
                          <a:alpha val="60000"/>
                        </a:srgbClr>
                      </a:glow>
                    </a:effectLst>
                    <a:latin typeface="Open Sans" panose="020B0606030504020204" pitchFamily="34" charset="0"/>
                    <a:ea typeface="Open Sans" panose="020B0606030504020204" pitchFamily="34" charset="0"/>
                    <a:cs typeface="Open Sans" panose="020B0606030504020204" pitchFamily="34" charset="0"/>
                  </a:rPr>
                  <a:t>⇧ Password</a:t>
                </a:r>
              </a:p>
              <a:p>
                <a:pPr algn="ctr"/>
                <a:r>
                  <a:rPr lang="en-US" b="1" dirty="0">
                    <a:effectLst>
                      <a:glow rad="101600">
                        <a:srgbClr val="0070C0">
                          <a:alpha val="60000"/>
                        </a:srgbClr>
                      </a:glow>
                    </a:effectLst>
                    <a:latin typeface="Open Sans" panose="020B0606030504020204" pitchFamily="34" charset="0"/>
                    <a:ea typeface="Open Sans" panose="020B0606030504020204" pitchFamily="34" charset="0"/>
                    <a:cs typeface="Open Sans" panose="020B0606030504020204" pitchFamily="34" charset="0"/>
                  </a:rPr>
                  <a:t>Keyspace</a:t>
                </a:r>
              </a:p>
            </p:txBody>
          </p:sp>
        </p:grpSp>
        <p:sp>
          <p:nvSpPr>
            <p:cNvPr id="60" name="Freeform: Shape 59">
              <a:extLst>
                <a:ext uri="{FF2B5EF4-FFF2-40B4-BE49-F238E27FC236}">
                  <a16:creationId xmlns:a16="http://schemas.microsoft.com/office/drawing/2014/main" id="{07DE1CB3-E273-4C22-936A-121EB2B3DB21}"/>
                </a:ext>
              </a:extLst>
            </p:cNvPr>
            <p:cNvSpPr/>
            <p:nvPr/>
          </p:nvSpPr>
          <p:spPr>
            <a:xfrm>
              <a:off x="4363578" y="2710074"/>
              <a:ext cx="1465061" cy="1369911"/>
            </a:xfrm>
            <a:custGeom>
              <a:avLst/>
              <a:gdLst>
                <a:gd name="connsiteX0" fmla="*/ 530381 w 1465061"/>
                <a:gd name="connsiteY0" fmla="*/ 0 h 1369911"/>
                <a:gd name="connsiteX1" fmla="*/ 572237 w 1465061"/>
                <a:gd name="connsiteY1" fmla="*/ 15319 h 1369911"/>
                <a:gd name="connsiteX2" fmla="*/ 1462531 w 1465061"/>
                <a:gd name="connsiteY2" fmla="*/ 1219600 h 1369911"/>
                <a:gd name="connsiteX3" fmla="*/ 1465061 w 1465061"/>
                <a:gd name="connsiteY3" fmla="*/ 1269701 h 1369911"/>
                <a:gd name="connsiteX4" fmla="*/ 1371848 w 1465061"/>
                <a:gd name="connsiteY4" fmla="*/ 1303817 h 1369911"/>
                <a:gd name="connsiteX5" fmla="*/ 934679 w 1465061"/>
                <a:gd name="connsiteY5" fmla="*/ 1369911 h 1369911"/>
                <a:gd name="connsiteX6" fmla="*/ 112721 w 1465061"/>
                <a:gd name="connsiteY6" fmla="*/ 1118837 h 1369911"/>
                <a:gd name="connsiteX7" fmla="*/ 0 w 1465061"/>
                <a:gd name="connsiteY7" fmla="*/ 1034546 h 1369911"/>
                <a:gd name="connsiteX8" fmla="*/ 453 w 1465061"/>
                <a:gd name="connsiteY8" fmla="*/ 1034207 h 1369911"/>
                <a:gd name="connsiteX9" fmla="*/ 527851 w 1465061"/>
                <a:gd name="connsiteY9" fmla="*/ 50101 h 1369911"/>
                <a:gd name="connsiteX10" fmla="*/ 530381 w 1465061"/>
                <a:gd name="connsiteY10" fmla="*/ 0 h 13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5061" h="1369911">
                  <a:moveTo>
                    <a:pt x="530381" y="0"/>
                  </a:moveTo>
                  <a:lnTo>
                    <a:pt x="572237" y="15319"/>
                  </a:lnTo>
                  <a:cubicBezTo>
                    <a:pt x="1055915" y="219898"/>
                    <a:pt x="1407322" y="675967"/>
                    <a:pt x="1462531" y="1219600"/>
                  </a:cubicBezTo>
                  <a:lnTo>
                    <a:pt x="1465061" y="1269701"/>
                  </a:lnTo>
                  <a:lnTo>
                    <a:pt x="1371848" y="1303817"/>
                  </a:lnTo>
                  <a:cubicBezTo>
                    <a:pt x="1233747" y="1346771"/>
                    <a:pt x="1086915" y="1369911"/>
                    <a:pt x="934679" y="1369911"/>
                  </a:cubicBezTo>
                  <a:cubicBezTo>
                    <a:pt x="630207" y="1369911"/>
                    <a:pt x="347354" y="1277352"/>
                    <a:pt x="112721" y="1118837"/>
                  </a:cubicBezTo>
                  <a:lnTo>
                    <a:pt x="0" y="1034546"/>
                  </a:lnTo>
                  <a:lnTo>
                    <a:pt x="453" y="1034207"/>
                  </a:lnTo>
                  <a:cubicBezTo>
                    <a:pt x="290881" y="794525"/>
                    <a:pt x="487699" y="445471"/>
                    <a:pt x="527851" y="50101"/>
                  </a:cubicBezTo>
                  <a:lnTo>
                    <a:pt x="530381" y="0"/>
                  </a:lnTo>
                  <a:close/>
                </a:path>
              </a:pathLst>
            </a:custGeom>
            <a:solidFill>
              <a:srgbClr val="5CB3BC">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Shape 60">
              <a:extLst>
                <a:ext uri="{FF2B5EF4-FFF2-40B4-BE49-F238E27FC236}">
                  <a16:creationId xmlns:a16="http://schemas.microsoft.com/office/drawing/2014/main" id="{A9C46B7C-5321-4D1A-A52F-ABCDC70ADF8F}"/>
                </a:ext>
              </a:extLst>
            </p:cNvPr>
            <p:cNvSpPr/>
            <p:nvPr/>
          </p:nvSpPr>
          <p:spPr>
            <a:xfrm>
              <a:off x="2898517" y="2710074"/>
              <a:ext cx="1465061" cy="1369911"/>
            </a:xfrm>
            <a:custGeom>
              <a:avLst/>
              <a:gdLst>
                <a:gd name="connsiteX0" fmla="*/ 934679 w 1465061"/>
                <a:gd name="connsiteY0" fmla="*/ 0 h 1369911"/>
                <a:gd name="connsiteX1" fmla="*/ 937209 w 1465061"/>
                <a:gd name="connsiteY1" fmla="*/ 50101 h 1369911"/>
                <a:gd name="connsiteX2" fmla="*/ 1464607 w 1465061"/>
                <a:gd name="connsiteY2" fmla="*/ 1034207 h 1369911"/>
                <a:gd name="connsiteX3" fmla="*/ 1465061 w 1465061"/>
                <a:gd name="connsiteY3" fmla="*/ 1034546 h 1369911"/>
                <a:gd name="connsiteX4" fmla="*/ 1352339 w 1465061"/>
                <a:gd name="connsiteY4" fmla="*/ 1118837 h 1369911"/>
                <a:gd name="connsiteX5" fmla="*/ 530381 w 1465061"/>
                <a:gd name="connsiteY5" fmla="*/ 1369911 h 1369911"/>
                <a:gd name="connsiteX6" fmla="*/ 93212 w 1465061"/>
                <a:gd name="connsiteY6" fmla="*/ 1303817 h 1369911"/>
                <a:gd name="connsiteX7" fmla="*/ 0 w 1465061"/>
                <a:gd name="connsiteY7" fmla="*/ 1269701 h 1369911"/>
                <a:gd name="connsiteX8" fmla="*/ 2530 w 1465061"/>
                <a:gd name="connsiteY8" fmla="*/ 1219600 h 1369911"/>
                <a:gd name="connsiteX9" fmla="*/ 892824 w 1465061"/>
                <a:gd name="connsiteY9" fmla="*/ 15319 h 1369911"/>
                <a:gd name="connsiteX10" fmla="*/ 934679 w 1465061"/>
                <a:gd name="connsiteY10" fmla="*/ 0 h 13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5061" h="1369911">
                  <a:moveTo>
                    <a:pt x="934679" y="0"/>
                  </a:moveTo>
                  <a:lnTo>
                    <a:pt x="937209" y="50101"/>
                  </a:lnTo>
                  <a:cubicBezTo>
                    <a:pt x="977361" y="445471"/>
                    <a:pt x="1174180" y="794525"/>
                    <a:pt x="1464607" y="1034207"/>
                  </a:cubicBezTo>
                  <a:lnTo>
                    <a:pt x="1465061" y="1034546"/>
                  </a:lnTo>
                  <a:lnTo>
                    <a:pt x="1352339" y="1118837"/>
                  </a:lnTo>
                  <a:cubicBezTo>
                    <a:pt x="1117707" y="1277352"/>
                    <a:pt x="834853" y="1369911"/>
                    <a:pt x="530381" y="1369911"/>
                  </a:cubicBezTo>
                  <a:cubicBezTo>
                    <a:pt x="378145" y="1369911"/>
                    <a:pt x="231314" y="1346771"/>
                    <a:pt x="93212" y="1303817"/>
                  </a:cubicBezTo>
                  <a:lnTo>
                    <a:pt x="0" y="1269701"/>
                  </a:lnTo>
                  <a:lnTo>
                    <a:pt x="2530" y="1219600"/>
                  </a:lnTo>
                  <a:cubicBezTo>
                    <a:pt x="57739" y="675967"/>
                    <a:pt x="409146" y="219898"/>
                    <a:pt x="892824" y="15319"/>
                  </a:cubicBezTo>
                  <a:lnTo>
                    <a:pt x="934679" y="0"/>
                  </a:lnTo>
                  <a:close/>
                </a:path>
              </a:pathLst>
            </a:custGeom>
            <a:solidFill>
              <a:srgbClr val="8A89A9">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2" name="Freeform: Shape 61">
              <a:extLst>
                <a:ext uri="{FF2B5EF4-FFF2-40B4-BE49-F238E27FC236}">
                  <a16:creationId xmlns:a16="http://schemas.microsoft.com/office/drawing/2014/main" id="{4236A230-A010-412F-99C0-CCECDBAF0E83}"/>
                </a:ext>
              </a:extLst>
            </p:cNvPr>
            <p:cNvSpPr/>
            <p:nvPr/>
          </p:nvSpPr>
          <p:spPr>
            <a:xfrm>
              <a:off x="3828136" y="1475108"/>
              <a:ext cx="1070883" cy="1234966"/>
            </a:xfrm>
            <a:custGeom>
              <a:avLst/>
              <a:gdLst>
                <a:gd name="connsiteX0" fmla="*/ 535442 w 1070883"/>
                <a:gd name="connsiteY0" fmla="*/ 0 h 1234966"/>
                <a:gd name="connsiteX1" fmla="*/ 535895 w 1070883"/>
                <a:gd name="connsiteY1" fmla="*/ 339 h 1234966"/>
                <a:gd name="connsiteX2" fmla="*/ 1070883 w 1070883"/>
                <a:gd name="connsiteY2" fmla="*/ 1134756 h 1234966"/>
                <a:gd name="connsiteX3" fmla="*/ 1065823 w 1070883"/>
                <a:gd name="connsiteY3" fmla="*/ 1234966 h 1234966"/>
                <a:gd name="connsiteX4" fmla="*/ 972611 w 1070883"/>
                <a:gd name="connsiteY4" fmla="*/ 1200850 h 1234966"/>
                <a:gd name="connsiteX5" fmla="*/ 535442 w 1070883"/>
                <a:gd name="connsiteY5" fmla="*/ 1134756 h 1234966"/>
                <a:gd name="connsiteX6" fmla="*/ 98273 w 1070883"/>
                <a:gd name="connsiteY6" fmla="*/ 1200850 h 1234966"/>
                <a:gd name="connsiteX7" fmla="*/ 5060 w 1070883"/>
                <a:gd name="connsiteY7" fmla="*/ 1234966 h 1234966"/>
                <a:gd name="connsiteX8" fmla="*/ 0 w 1070883"/>
                <a:gd name="connsiteY8" fmla="*/ 1134756 h 1234966"/>
                <a:gd name="connsiteX9" fmla="*/ 534988 w 1070883"/>
                <a:gd name="connsiteY9" fmla="*/ 339 h 1234966"/>
                <a:gd name="connsiteX10" fmla="*/ 535442 w 1070883"/>
                <a:gd name="connsiteY10" fmla="*/ 0 h 12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0883" h="1234966">
                  <a:moveTo>
                    <a:pt x="535442" y="0"/>
                  </a:moveTo>
                  <a:lnTo>
                    <a:pt x="535895" y="339"/>
                  </a:lnTo>
                  <a:cubicBezTo>
                    <a:pt x="862626" y="269981"/>
                    <a:pt x="1070883" y="678048"/>
                    <a:pt x="1070883" y="1134756"/>
                  </a:cubicBezTo>
                  <a:lnTo>
                    <a:pt x="1065823" y="1234966"/>
                  </a:lnTo>
                  <a:lnTo>
                    <a:pt x="972611" y="1200850"/>
                  </a:lnTo>
                  <a:cubicBezTo>
                    <a:pt x="834510" y="1157896"/>
                    <a:pt x="687678" y="1134756"/>
                    <a:pt x="535442" y="1134756"/>
                  </a:cubicBezTo>
                  <a:cubicBezTo>
                    <a:pt x="383206" y="1134756"/>
                    <a:pt x="236375" y="1157896"/>
                    <a:pt x="98273" y="1200850"/>
                  </a:cubicBezTo>
                  <a:lnTo>
                    <a:pt x="5060" y="1234966"/>
                  </a:lnTo>
                  <a:lnTo>
                    <a:pt x="0" y="1134756"/>
                  </a:lnTo>
                  <a:cubicBezTo>
                    <a:pt x="0" y="678048"/>
                    <a:pt x="208257" y="269981"/>
                    <a:pt x="534988" y="339"/>
                  </a:cubicBezTo>
                  <a:lnTo>
                    <a:pt x="535442" y="0"/>
                  </a:lnTo>
                  <a:close/>
                </a:path>
              </a:pathLst>
            </a:custGeom>
            <a:solidFill>
              <a:srgbClr val="8AA27C">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Hard</a:t>
              </a:r>
            </a:p>
            <a:p>
              <a:pPr algn="ctr"/>
              <a:endParaRPr lang="en-US" sz="11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3" name="Freeform: Shape 62">
              <a:extLst>
                <a:ext uri="{FF2B5EF4-FFF2-40B4-BE49-F238E27FC236}">
                  <a16:creationId xmlns:a16="http://schemas.microsoft.com/office/drawing/2014/main" id="{72BBA6B7-EDD7-4907-AD53-2DE69B3A9A2A}"/>
                </a:ext>
              </a:extLst>
            </p:cNvPr>
            <p:cNvSpPr/>
            <p:nvPr/>
          </p:nvSpPr>
          <p:spPr>
            <a:xfrm>
              <a:off x="3838256" y="2609863"/>
              <a:ext cx="1060763" cy="1134757"/>
            </a:xfrm>
            <a:custGeom>
              <a:avLst/>
              <a:gdLst>
                <a:gd name="connsiteX0" fmla="*/ 530382 w 1060763"/>
                <a:gd name="connsiteY0" fmla="*/ 0 h 1134757"/>
                <a:gd name="connsiteX1" fmla="*/ 967551 w 1060763"/>
                <a:gd name="connsiteY1" fmla="*/ 66094 h 1134757"/>
                <a:gd name="connsiteX2" fmla="*/ 1060763 w 1060763"/>
                <a:gd name="connsiteY2" fmla="*/ 100210 h 1134757"/>
                <a:gd name="connsiteX3" fmla="*/ 1058233 w 1060763"/>
                <a:gd name="connsiteY3" fmla="*/ 150312 h 1134757"/>
                <a:gd name="connsiteX4" fmla="*/ 530835 w 1060763"/>
                <a:gd name="connsiteY4" fmla="*/ 1134418 h 1134757"/>
                <a:gd name="connsiteX5" fmla="*/ 530382 w 1060763"/>
                <a:gd name="connsiteY5" fmla="*/ 1134757 h 1134757"/>
                <a:gd name="connsiteX6" fmla="*/ 529928 w 1060763"/>
                <a:gd name="connsiteY6" fmla="*/ 1134418 h 1134757"/>
                <a:gd name="connsiteX7" fmla="*/ 2530 w 1060763"/>
                <a:gd name="connsiteY7" fmla="*/ 150312 h 1134757"/>
                <a:gd name="connsiteX8" fmla="*/ 0 w 1060763"/>
                <a:gd name="connsiteY8" fmla="*/ 100210 h 1134757"/>
                <a:gd name="connsiteX9" fmla="*/ 93213 w 1060763"/>
                <a:gd name="connsiteY9" fmla="*/ 66094 h 1134757"/>
                <a:gd name="connsiteX10" fmla="*/ 530382 w 1060763"/>
                <a:gd name="connsiteY10" fmla="*/ 0 h 11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763" h="1134757">
                  <a:moveTo>
                    <a:pt x="530382" y="0"/>
                  </a:moveTo>
                  <a:cubicBezTo>
                    <a:pt x="682618" y="0"/>
                    <a:pt x="829450" y="23140"/>
                    <a:pt x="967551" y="66094"/>
                  </a:cubicBezTo>
                  <a:lnTo>
                    <a:pt x="1060763" y="100210"/>
                  </a:lnTo>
                  <a:lnTo>
                    <a:pt x="1058233" y="150312"/>
                  </a:lnTo>
                  <a:cubicBezTo>
                    <a:pt x="1018081" y="545682"/>
                    <a:pt x="821263" y="894736"/>
                    <a:pt x="530835" y="1134418"/>
                  </a:cubicBezTo>
                  <a:lnTo>
                    <a:pt x="530382" y="1134757"/>
                  </a:lnTo>
                  <a:lnTo>
                    <a:pt x="529928" y="1134418"/>
                  </a:lnTo>
                  <a:cubicBezTo>
                    <a:pt x="239501" y="894736"/>
                    <a:pt x="42682" y="545682"/>
                    <a:pt x="2530" y="150312"/>
                  </a:cubicBezTo>
                  <a:lnTo>
                    <a:pt x="0" y="100210"/>
                  </a:lnTo>
                  <a:lnTo>
                    <a:pt x="93213" y="66094"/>
                  </a:lnTo>
                  <a:cubicBezTo>
                    <a:pt x="231315" y="23140"/>
                    <a:pt x="378146" y="0"/>
                    <a:pt x="530382" y="0"/>
                  </a:cubicBezTo>
                  <a:close/>
                </a:path>
              </a:pathLst>
            </a:custGeom>
            <a:solidFill>
              <a:srgbClr val="538E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r>
                <a:rPr lang="en-US" sz="1000" b="1" dirty="0">
                  <a:solidFill>
                    <a:srgbClr val="FFC000"/>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IMPOSSIBLE</a:t>
              </a:r>
            </a:p>
            <a:p>
              <a:pPr algn="ctr"/>
              <a:endParaRPr lang="en-US" sz="1000" b="1" dirty="0">
                <a:solidFill>
                  <a:srgbClr val="FFC000"/>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endParaRPr>
            </a:p>
            <a:p>
              <a:pPr algn="ctr"/>
              <a:endParaRPr lang="en-US" sz="1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7" name="Rectangle 6">
            <a:extLst>
              <a:ext uri="{FF2B5EF4-FFF2-40B4-BE49-F238E27FC236}">
                <a16:creationId xmlns:a16="http://schemas.microsoft.com/office/drawing/2014/main" id="{1F753B4B-EABE-21AA-D0C0-29BCF444E6B3}"/>
              </a:ext>
            </a:extLst>
          </p:cNvPr>
          <p:cNvSpPr/>
          <p:nvPr/>
        </p:nvSpPr>
        <p:spPr>
          <a:xfrm>
            <a:off x="7208394" y="1410047"/>
            <a:ext cx="1659251" cy="3657600"/>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Human Factors</a:t>
            </a:r>
          </a:p>
        </p:txBody>
      </p:sp>
      <p:sp>
        <p:nvSpPr>
          <p:cNvPr id="13" name="TextBox 12">
            <a:extLst>
              <a:ext uri="{FF2B5EF4-FFF2-40B4-BE49-F238E27FC236}">
                <a16:creationId xmlns:a16="http://schemas.microsoft.com/office/drawing/2014/main" id="{F0792DFC-1840-5D31-3A90-1D9BB7C3C0EE}"/>
              </a:ext>
            </a:extLst>
          </p:cNvPr>
          <p:cNvSpPr txBox="1"/>
          <p:nvPr/>
        </p:nvSpPr>
        <p:spPr>
          <a:xfrm>
            <a:off x="7307126" y="1759625"/>
            <a:ext cx="1509418" cy="3185616"/>
          </a:xfrm>
          <a:prstGeom prst="rect">
            <a:avLst/>
          </a:prstGeom>
          <a:noFill/>
        </p:spPr>
        <p:txBody>
          <a:bodyPr wrap="square" lIns="0" tIns="0" rIns="0" bIns="0" rtlCol="0">
            <a:spAutoFit/>
          </a:bodyPr>
          <a:lstStyle/>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Default Password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Previously Breached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Password Reuse</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Common Password</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Personal Information</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Pattern Following</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Dictionary Words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Cultural References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Keyboard Walks</a:t>
            </a:r>
          </a:p>
          <a:p>
            <a:pPr marL="171450" indent="-171450">
              <a:lnSpc>
                <a:spcPct val="20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Simple Substitutions</a:t>
            </a:r>
          </a:p>
        </p:txBody>
      </p:sp>
      <p:grpSp>
        <p:nvGrpSpPr>
          <p:cNvPr id="28" name="Group 27">
            <a:extLst>
              <a:ext uri="{FF2B5EF4-FFF2-40B4-BE49-F238E27FC236}">
                <a16:creationId xmlns:a16="http://schemas.microsoft.com/office/drawing/2014/main" id="{68C6BB77-790D-9956-D30A-3FAC889FCD8B}"/>
              </a:ext>
            </a:extLst>
          </p:cNvPr>
          <p:cNvGrpSpPr/>
          <p:nvPr/>
        </p:nvGrpSpPr>
        <p:grpSpPr>
          <a:xfrm>
            <a:off x="332915" y="1410047"/>
            <a:ext cx="1653501" cy="1343337"/>
            <a:chOff x="276354" y="4102253"/>
            <a:chExt cx="1653501" cy="1343337"/>
          </a:xfrm>
        </p:grpSpPr>
        <p:sp>
          <p:nvSpPr>
            <p:cNvPr id="20" name="Rectangle 19">
              <a:extLst>
                <a:ext uri="{FF2B5EF4-FFF2-40B4-BE49-F238E27FC236}">
                  <a16:creationId xmlns:a16="http://schemas.microsoft.com/office/drawing/2014/main" id="{6AE8CDD1-4369-4EF9-CBCF-877DB9172B85}"/>
                </a:ext>
              </a:extLst>
            </p:cNvPr>
            <p:cNvSpPr/>
            <p:nvPr/>
          </p:nvSpPr>
          <p:spPr>
            <a:xfrm>
              <a:off x="276354" y="4102253"/>
              <a:ext cx="1653501" cy="1343337"/>
            </a:xfrm>
            <a:prstGeom prst="rect">
              <a:avLst/>
            </a:prstGeom>
            <a:solidFill>
              <a:schemeClr val="bg2">
                <a:lumMod val="9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effectLst>
                    <a:glow rad="101600">
                      <a:schemeClr val="tx1">
                        <a:alpha val="60000"/>
                      </a:schemeClr>
                    </a:glow>
                  </a:effectLst>
                  <a:latin typeface="Open Sans" panose="020B0606030504020204" pitchFamily="34" charset="0"/>
                  <a:ea typeface="Open Sans" panose="020B0606030504020204" pitchFamily="34" charset="0"/>
                  <a:cs typeface="Open Sans" panose="020B0606030504020204" pitchFamily="34" charset="0"/>
                </a:rPr>
                <a:t>Amplifiers</a:t>
              </a:r>
            </a:p>
          </p:txBody>
        </p:sp>
        <p:sp>
          <p:nvSpPr>
            <p:cNvPr id="21" name="TextBox 20">
              <a:extLst>
                <a:ext uri="{FF2B5EF4-FFF2-40B4-BE49-F238E27FC236}">
                  <a16:creationId xmlns:a16="http://schemas.microsoft.com/office/drawing/2014/main" id="{99D89030-BF04-FE74-A3D9-88E4A5A5A185}"/>
                </a:ext>
              </a:extLst>
            </p:cNvPr>
            <p:cNvSpPr txBox="1"/>
            <p:nvPr/>
          </p:nvSpPr>
          <p:spPr>
            <a:xfrm>
              <a:off x="353726" y="4425773"/>
              <a:ext cx="1509418" cy="943656"/>
            </a:xfrm>
            <a:prstGeom prst="rect">
              <a:avLst/>
            </a:prstGeom>
            <a:noFill/>
          </p:spPr>
          <p:txBody>
            <a:bodyPr wrap="square" lIns="0" tIns="0" rIns="0" bIns="0" rtlCol="0">
              <a:spAutoFit/>
            </a:bodyPr>
            <a:lstStyle/>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Tools &amp; Process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Tailored Wordlists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Masks &amp; Rules</a:t>
              </a:r>
            </a:p>
            <a:p>
              <a:pPr marL="171450" indent="-171450">
                <a:lnSpc>
                  <a:spcPct val="150000"/>
                </a:lnSpc>
                <a:buFont typeface="System Font Regular"/>
                <a:buChar char="☑"/>
              </a:pPr>
              <a:r>
                <a:rPr lang="en-US" sz="1050" dirty="0">
                  <a:latin typeface="Open Sans" panose="020B0606030504020204" pitchFamily="34" charset="0"/>
                  <a:ea typeface="Open Sans" panose="020B0606030504020204" pitchFamily="34" charset="0"/>
                  <a:cs typeface="Open Sans" panose="020B0606030504020204" pitchFamily="34" charset="0"/>
                </a:rPr>
                <a:t>AI Models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65B78B-E5A3-61CF-D698-215DDCCD123A}"/>
                  </a:ext>
                </a:extLst>
              </p:cNvPr>
              <p:cNvSpPr txBox="1"/>
              <p:nvPr/>
            </p:nvSpPr>
            <p:spPr>
              <a:xfrm>
                <a:off x="4584770" y="827010"/>
                <a:ext cx="4282875" cy="385234"/>
              </a:xfrm>
              <a:prstGeom prst="rect">
                <a:avLst/>
              </a:prstGeom>
              <a:noFill/>
            </p:spPr>
            <p:txBody>
              <a:bodyPr wrap="square" lIns="0" tIns="0" rIns="0" bIns="0" rtlCol="0">
                <a:spAutoFit/>
              </a:bodyPr>
              <a:lstStyle/>
              <a:p>
                <a:r>
                  <a:rPr lang="en-US" sz="1600" i="1" dirty="0">
                    <a:latin typeface="Cambria Math" panose="02040503050406030204" pitchFamily="18" charset="0"/>
                  </a:rPr>
                  <a:t>Crackability </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𝐴𝑚𝑝𝑙𝑖𝑓𝑖𝑒𝑟𝑠</m:t>
                        </m:r>
                        <m:r>
                          <a:rPr lang="en-US" sz="1600" b="0" i="1" smtClean="0">
                            <a:latin typeface="Cambria Math" panose="02040503050406030204" pitchFamily="18" charset="0"/>
                          </a:rPr>
                          <m:t> </m:t>
                        </m:r>
                        <m:r>
                          <a:rPr lang="en-US" sz="1600" i="1">
                            <a:latin typeface="Cambria Math" panose="02040503050406030204" pitchFamily="18" charset="0"/>
                          </a:rPr>
                          <m:t>×</m:t>
                        </m:r>
                        <m:r>
                          <a:rPr lang="en-US" sz="1600" b="0" i="1" smtClean="0">
                            <a:latin typeface="Cambria Math" panose="02040503050406030204" pitchFamily="18" charset="0"/>
                          </a:rPr>
                          <m:t> </m:t>
                        </m:r>
                        <m:r>
                          <a:rPr lang="en-US" sz="1600" i="1">
                            <a:latin typeface="Cambria Math" panose="02040503050406030204" pitchFamily="18" charset="0"/>
                          </a:rPr>
                          <m:t>𝐴𝑡𝑡𝑎𝑐𝑘</m:t>
                        </m:r>
                        <m:r>
                          <a:rPr lang="en-US" sz="1600" i="1">
                            <a:latin typeface="Cambria Math" panose="02040503050406030204" pitchFamily="18" charset="0"/>
                          </a:rPr>
                          <m:t> </m:t>
                        </m:r>
                        <m:r>
                          <a:rPr lang="en-US" sz="1600" i="1">
                            <a:latin typeface="Cambria Math" panose="02040503050406030204" pitchFamily="18" charset="0"/>
                          </a:rPr>
                          <m:t>𝐿𝑒𝑣𝑒𝑟𝑠</m:t>
                        </m:r>
                      </m:num>
                      <m:den>
                        <m:r>
                          <a:rPr lang="en-US" sz="1600" i="1">
                            <a:latin typeface="Cambria Math" panose="02040503050406030204" pitchFamily="18" charset="0"/>
                          </a:rPr>
                          <m:t>𝑃𝑎𝑠𝑠𝑤𝑜𝑟𝑑</m:t>
                        </m:r>
                        <m:r>
                          <a:rPr lang="en-US" sz="1600" i="1">
                            <a:latin typeface="Cambria Math" panose="02040503050406030204" pitchFamily="18" charset="0"/>
                          </a:rPr>
                          <m:t> </m:t>
                        </m:r>
                        <m:r>
                          <a:rPr lang="en-US" sz="1600" i="1">
                            <a:latin typeface="Cambria Math" panose="02040503050406030204" pitchFamily="18" charset="0"/>
                          </a:rPr>
                          <m:t>𝐶𝑜𝑚𝑝𝑜𝑠𝑖𝑡𝑖𝑜𝑛</m:t>
                        </m:r>
                        <m:r>
                          <a:rPr lang="en-US" sz="1600" i="1">
                            <a:latin typeface="Cambria Math" panose="02040503050406030204" pitchFamily="18" charset="0"/>
                          </a:rPr>
                          <m:t> ÷ </m:t>
                        </m:r>
                        <m:r>
                          <a:rPr lang="en-US" sz="1600" i="1">
                            <a:latin typeface="Cambria Math" panose="02040503050406030204" pitchFamily="18" charset="0"/>
                          </a:rPr>
                          <m:t>𝐻𝑢𝑚𝑎𝑛</m:t>
                        </m:r>
                        <m:r>
                          <a:rPr lang="en-US" sz="1600" i="1">
                            <a:latin typeface="Cambria Math" panose="02040503050406030204" pitchFamily="18" charset="0"/>
                          </a:rPr>
                          <m:t> </m:t>
                        </m:r>
                        <m:r>
                          <a:rPr lang="en-US" sz="1600" i="1">
                            <a:latin typeface="Cambria Math" panose="02040503050406030204" pitchFamily="18" charset="0"/>
                          </a:rPr>
                          <m:t>𝐹𝑎𝑐𝑡𝑜𝑟𝑠</m:t>
                        </m:r>
                      </m:den>
                    </m:f>
                  </m:oMath>
                </a14:m>
                <a:endParaRPr lang="en-US" sz="1600" i="1" dirty="0">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4C65B78B-E5A3-61CF-D698-215DDCCD123A}"/>
                  </a:ext>
                </a:extLst>
              </p:cNvPr>
              <p:cNvSpPr txBox="1">
                <a:spLocks noRot="1" noChangeAspect="1" noMove="1" noResize="1" noEditPoints="1" noAdjustHandles="1" noChangeArrowheads="1" noChangeShapeType="1" noTextEdit="1"/>
              </p:cNvSpPr>
              <p:nvPr/>
            </p:nvSpPr>
            <p:spPr>
              <a:xfrm>
                <a:off x="4584770" y="827010"/>
                <a:ext cx="4282875" cy="385234"/>
              </a:xfrm>
              <a:prstGeom prst="rect">
                <a:avLst/>
              </a:prstGeom>
              <a:blipFill>
                <a:blip r:embed="rId10"/>
                <a:stretch>
                  <a:fillRect l="-2655" t="-6452" r="-885" b="-22581"/>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A6A06C9-3FBC-8382-DC65-CF2E0B3A304A}"/>
              </a:ext>
            </a:extLst>
          </p:cNvPr>
          <p:cNvSpPr txBox="1"/>
          <p:nvPr/>
        </p:nvSpPr>
        <p:spPr>
          <a:xfrm>
            <a:off x="4313945" y="261282"/>
            <a:ext cx="3838551" cy="369332"/>
          </a:xfrm>
          <a:prstGeom prst="rect">
            <a:avLst/>
          </a:prstGeom>
          <a:noFill/>
        </p:spPr>
        <p:txBody>
          <a:bodyPr wrap="none" rtlCol="0">
            <a:spAutoFit/>
          </a:bodyPr>
          <a:lstStyle/>
          <a:p>
            <a:r>
              <a:rPr lang="en-US" b="1" i="1" dirty="0">
                <a:solidFill>
                  <a:srgbClr val="C00000"/>
                </a:solidFill>
                <a:latin typeface=""/>
              </a:rPr>
              <a:t>Sean’s Equation for ‘Crackability’</a:t>
            </a:r>
          </a:p>
        </p:txBody>
      </p:sp>
      <p:pic>
        <p:nvPicPr>
          <p:cNvPr id="5122" name="Picture 2" descr="CHIP LAW GROUP | IP &amp; Patent Attorneys | Chicago, Illinois">
            <a:extLst>
              <a:ext uri="{FF2B5EF4-FFF2-40B4-BE49-F238E27FC236}">
                <a16:creationId xmlns:a16="http://schemas.microsoft.com/office/drawing/2014/main" id="{EA9BAE35-463F-5805-F8C5-2FAB10E1E5B1}"/>
              </a:ext>
            </a:extLst>
          </p:cNvPr>
          <p:cNvPicPr>
            <a:picLocks noChangeAspect="1" noChangeArrowheads="1"/>
          </p:cNvPicPr>
          <p:nvPr/>
        </p:nvPicPr>
        <p:blipFill>
          <a:blip r:embed="rId11"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210899" y="76241"/>
            <a:ext cx="836545" cy="6735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80AE184-06FE-2874-E7C1-55BDF4AD8DD4}"/>
              </a:ext>
            </a:extLst>
          </p:cNvPr>
          <p:cNvSpPr txBox="1"/>
          <p:nvPr/>
        </p:nvSpPr>
        <p:spPr>
          <a:xfrm>
            <a:off x="2780369" y="2708923"/>
            <a:ext cx="1144865" cy="553998"/>
          </a:xfrm>
          <a:prstGeom prst="rect">
            <a:avLst/>
          </a:prstGeom>
          <a:noFill/>
        </p:spPr>
        <p:txBody>
          <a:bodyPr wrap="none" rtlCol="0">
            <a:spAutoFit/>
          </a:bodyPr>
          <a:lstStyle/>
          <a:p>
            <a:pPr algn="ctr"/>
            <a:r>
              <a:rPr lang="en-US" sz="1000" i="1" dirty="0">
                <a:latin typeface=""/>
              </a:rPr>
              <a:t>NTLM is cracked</a:t>
            </a:r>
          </a:p>
          <a:p>
            <a:pPr algn="ctr"/>
            <a:r>
              <a:rPr lang="en-US" sz="1000" i="1" dirty="0">
                <a:latin typeface=""/>
              </a:rPr>
              <a:t>8 Million x Faster</a:t>
            </a:r>
          </a:p>
          <a:p>
            <a:pPr algn="ctr"/>
            <a:r>
              <a:rPr lang="en-US" sz="1000" i="1" dirty="0">
                <a:latin typeface=""/>
              </a:rPr>
              <a:t>than Bcrypt!</a:t>
            </a:r>
          </a:p>
        </p:txBody>
      </p:sp>
      <p:sp>
        <p:nvSpPr>
          <p:cNvPr id="25" name="TextBox 24">
            <a:extLst>
              <a:ext uri="{FF2B5EF4-FFF2-40B4-BE49-F238E27FC236}">
                <a16:creationId xmlns:a16="http://schemas.microsoft.com/office/drawing/2014/main" id="{2350093C-A80C-4466-1B9B-93F8B94121FD}"/>
              </a:ext>
            </a:extLst>
          </p:cNvPr>
          <p:cNvSpPr txBox="1"/>
          <p:nvPr/>
        </p:nvSpPr>
        <p:spPr>
          <a:xfrm>
            <a:off x="4313945" y="3347949"/>
            <a:ext cx="524503" cy="246221"/>
          </a:xfrm>
          <a:prstGeom prst="rect">
            <a:avLst/>
          </a:prstGeom>
          <a:noFill/>
        </p:spPr>
        <p:txBody>
          <a:bodyPr wrap="none" rtlCol="0">
            <a:spAutoFit/>
          </a:bodyPr>
          <a:lstStyle/>
          <a:p>
            <a:pPr algn="ctr"/>
            <a:r>
              <a:rPr lang="en-US" sz="1000" i="1" dirty="0">
                <a:latin typeface=""/>
              </a:rPr>
              <a:t>Ouch!</a:t>
            </a:r>
          </a:p>
        </p:txBody>
      </p:sp>
      <p:sp>
        <p:nvSpPr>
          <p:cNvPr id="26" name="TextBox 25">
            <a:extLst>
              <a:ext uri="{FF2B5EF4-FFF2-40B4-BE49-F238E27FC236}">
                <a16:creationId xmlns:a16="http://schemas.microsoft.com/office/drawing/2014/main" id="{A593D6F9-3890-A00E-F0F4-8CAEBD0C781F}"/>
              </a:ext>
            </a:extLst>
          </p:cNvPr>
          <p:cNvSpPr txBox="1"/>
          <p:nvPr/>
        </p:nvSpPr>
        <p:spPr>
          <a:xfrm>
            <a:off x="5283115" y="2709116"/>
            <a:ext cx="938077" cy="400110"/>
          </a:xfrm>
          <a:prstGeom prst="rect">
            <a:avLst/>
          </a:prstGeom>
          <a:noFill/>
        </p:spPr>
        <p:txBody>
          <a:bodyPr wrap="none" rtlCol="0">
            <a:spAutoFit/>
          </a:bodyPr>
          <a:lstStyle/>
          <a:p>
            <a:pPr algn="ctr"/>
            <a:r>
              <a:rPr lang="en-US" sz="1000" i="1" dirty="0">
                <a:latin typeface=""/>
              </a:rPr>
              <a:t>Truly random</a:t>
            </a:r>
          </a:p>
          <a:p>
            <a:pPr algn="ctr"/>
            <a:r>
              <a:rPr lang="en-US" sz="1000" i="1" dirty="0">
                <a:latin typeface=""/>
              </a:rPr>
              <a:t>passwords.</a:t>
            </a:r>
          </a:p>
        </p:txBody>
      </p:sp>
      <p:sp>
        <p:nvSpPr>
          <p:cNvPr id="27" name="TextBox 26">
            <a:extLst>
              <a:ext uri="{FF2B5EF4-FFF2-40B4-BE49-F238E27FC236}">
                <a16:creationId xmlns:a16="http://schemas.microsoft.com/office/drawing/2014/main" id="{C95E9D10-61E4-ECCC-8EFB-0497010DA42D}"/>
              </a:ext>
            </a:extLst>
          </p:cNvPr>
          <p:cNvSpPr txBox="1"/>
          <p:nvPr/>
        </p:nvSpPr>
        <p:spPr>
          <a:xfrm>
            <a:off x="3904135" y="4223078"/>
            <a:ext cx="1361270" cy="246221"/>
          </a:xfrm>
          <a:prstGeom prst="rect">
            <a:avLst/>
          </a:prstGeom>
          <a:noFill/>
        </p:spPr>
        <p:txBody>
          <a:bodyPr wrap="none" rtlCol="0">
            <a:spAutoFit/>
          </a:bodyPr>
          <a:lstStyle/>
          <a:p>
            <a:pPr algn="ctr"/>
            <a:r>
              <a:rPr lang="en-US" sz="1000" i="1" dirty="0">
                <a:latin typeface=""/>
              </a:rPr>
              <a:t>Length &amp; Complexity</a:t>
            </a:r>
          </a:p>
        </p:txBody>
      </p:sp>
    </p:spTree>
    <p:extLst>
      <p:ext uri="{BB962C8B-B14F-4D97-AF65-F5344CB8AC3E}">
        <p14:creationId xmlns:p14="http://schemas.microsoft.com/office/powerpoint/2010/main" val="40117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C1058D-8616-4D72-BB73-2953D384CD11}"/>
              </a:ext>
            </a:extLst>
          </p:cNvPr>
          <p:cNvSpPr>
            <a:spLocks noGrp="1"/>
          </p:cNvSpPr>
          <p:nvPr>
            <p:ph type="sldNum" sz="quarter" idx="12"/>
          </p:nvPr>
        </p:nvSpPr>
        <p:spPr/>
        <p:txBody>
          <a:bodyPr/>
          <a:lstStyle/>
          <a:p>
            <a:fld id="{4E4B6D0B-8793-40DF-952A-98FF60A2706C}" type="slidenum">
              <a:rPr lang="en-US" smtClean="0">
                <a:latin typeface="Open Sans" panose="020B0606030504020204" pitchFamily="34" charset="0"/>
                <a:ea typeface="Open Sans" panose="020B0606030504020204" pitchFamily="34" charset="0"/>
                <a:cs typeface="Open Sans" panose="020B0606030504020204" pitchFamily="34" charset="0"/>
              </a:rPr>
              <a:t>9</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739E7F2-D333-4CE6-B607-C5FD43F1C5D5}"/>
              </a:ext>
            </a:extLst>
          </p:cNvPr>
          <p:cNvSpPr>
            <a:spLocks noGrp="1"/>
          </p:cNvSpPr>
          <p:nvPr>
            <p:ph type="title"/>
          </p:nvPr>
        </p:nvSpPr>
        <p:spPr/>
        <p:txBody>
          <a:bodyPr>
            <a:normAutofit/>
          </a:bodyPr>
          <a:lstStyle/>
          <a:p>
            <a:r>
              <a:rPr lang="en-US" sz="2400" b="1" dirty="0">
                <a:effectLst>
                  <a:glow rad="101600">
                    <a:schemeClr val="bg1">
                      <a:alpha val="60000"/>
                    </a:schemeClr>
                  </a:glow>
                </a:effectLst>
              </a:rPr>
              <a:t>Overview of Our Password Attack Types</a:t>
            </a:r>
            <a:br>
              <a:rPr lang="en-US" sz="2400" b="1" dirty="0">
                <a:effectLst>
                  <a:glow rad="101600">
                    <a:schemeClr val="bg1">
                      <a:alpha val="60000"/>
                    </a:schemeClr>
                  </a:glow>
                </a:effectLst>
              </a:rPr>
            </a:br>
            <a:r>
              <a:rPr lang="en-US" sz="1600" i="1" dirty="0">
                <a:solidFill>
                  <a:schemeClr val="bg1">
                    <a:lumMod val="50000"/>
                  </a:schemeClr>
                </a:solidFill>
                <a:effectLst>
                  <a:glow rad="101600">
                    <a:schemeClr val="bg1">
                      <a:alpha val="60000"/>
                    </a:schemeClr>
                  </a:glow>
                </a:effectLst>
              </a:rPr>
              <a:t>The Hashcat attacks which underpin the research are listed below.  </a:t>
            </a:r>
            <a:endParaRPr lang="en-US" sz="1600" dirty="0">
              <a:effectLst>
                <a:glow rad="101600">
                  <a:schemeClr val="bg1">
                    <a:alpha val="60000"/>
                  </a:schemeClr>
                </a:glow>
              </a:effectLst>
            </a:endParaRPr>
          </a:p>
        </p:txBody>
      </p:sp>
      <p:sp>
        <p:nvSpPr>
          <p:cNvPr id="7" name="TextBox 6">
            <a:extLst>
              <a:ext uri="{FF2B5EF4-FFF2-40B4-BE49-F238E27FC236}">
                <a16:creationId xmlns:a16="http://schemas.microsoft.com/office/drawing/2014/main" id="{F5B7EEC7-FA18-4E28-BFCE-56A35DEAE6B4}"/>
              </a:ext>
            </a:extLst>
          </p:cNvPr>
          <p:cNvSpPr txBox="1"/>
          <p:nvPr/>
        </p:nvSpPr>
        <p:spPr>
          <a:xfrm>
            <a:off x="324955" y="1322516"/>
            <a:ext cx="8494085" cy="461665"/>
          </a:xfrm>
          <a:prstGeom prst="rect">
            <a:avLst/>
          </a:prstGeom>
          <a:solidFill>
            <a:srgbClr val="C00000"/>
          </a:solidFill>
          <a:ln w="12700">
            <a:solidFill>
              <a:schemeClr val="bg1">
                <a:lumMod val="75000"/>
              </a:schemeClr>
            </a:solidFill>
          </a:ln>
          <a:effectLst>
            <a:outerShdw blurRad="50800" dist="38100" dir="8100000" algn="tr" rotWithShape="0">
              <a:prstClr val="black">
                <a:alpha val="40000"/>
              </a:prstClr>
            </a:outerShdw>
          </a:effectLst>
        </p:spPr>
        <p:txBody>
          <a:bodyPr wrap="square">
            <a:spAutoFit/>
          </a:bodyPr>
          <a:lstStyle/>
          <a:p>
            <a:pPr algn="ctr" defTabSz="685800">
              <a:defRPr/>
            </a:pPr>
            <a:r>
              <a:rPr lang="en-US" sz="1400" b="1" dirty="0">
                <a:solidFill>
                  <a:schemeClr val="bg1"/>
                </a:solidFill>
              </a:rPr>
              <a:t>Base Hashcat Command</a:t>
            </a:r>
          </a:p>
          <a:p>
            <a:pPr algn="ctr" defTabSz="685800">
              <a:defRPr/>
            </a:pPr>
            <a:r>
              <a:rPr lang="en-US" sz="1000" b="0" dirty="0">
                <a:solidFill>
                  <a:schemeClr val="bg1"/>
                </a:solidFill>
              </a:rPr>
              <a:t>{BaseCommand} = </a:t>
            </a:r>
            <a:r>
              <a:rPr lang="en-US" sz="1000" dirty="0" err="1">
                <a:solidFill>
                  <a:schemeClr val="bg1"/>
                </a:solidFill>
              </a:rPr>
              <a:t>hashcat.exe</a:t>
            </a:r>
            <a:r>
              <a:rPr lang="en-US" sz="1000" dirty="0">
                <a:solidFill>
                  <a:schemeClr val="bg1"/>
                </a:solidFill>
              </a:rPr>
              <a:t> -d 1 -m 1000 -w 4 --username --backend-ignore-hip --bitmap-max 28</a:t>
            </a:r>
            <a:r>
              <a:rPr lang="en-US" sz="1000" b="0" dirty="0">
                <a:solidFill>
                  <a:schemeClr val="bg1"/>
                </a:solidFill>
              </a:rPr>
              <a:t> --session MySession -o "C:\Users\Sean\Output\</a:t>
            </a:r>
            <a:r>
              <a:rPr lang="en-US" sz="1000" b="0" dirty="0" err="1">
                <a:solidFill>
                  <a:schemeClr val="bg1"/>
                </a:solidFill>
              </a:rPr>
              <a:t>output.txt</a:t>
            </a:r>
            <a:r>
              <a:rPr lang="en-US" sz="1000" b="0" dirty="0">
                <a:solidFill>
                  <a:schemeClr val="bg1"/>
                </a:solidFill>
              </a:rPr>
              <a:t>"</a:t>
            </a:r>
          </a:p>
        </p:txBody>
      </p:sp>
      <p:graphicFrame>
        <p:nvGraphicFramePr>
          <p:cNvPr id="5" name="Table 4">
            <a:extLst>
              <a:ext uri="{FF2B5EF4-FFF2-40B4-BE49-F238E27FC236}">
                <a16:creationId xmlns:a16="http://schemas.microsoft.com/office/drawing/2014/main" id="{9C0916FE-7AB9-4DC4-2684-E018843CB6EA}"/>
              </a:ext>
            </a:extLst>
          </p:cNvPr>
          <p:cNvGraphicFramePr>
            <a:graphicFrameLocks noGrp="1"/>
          </p:cNvGraphicFramePr>
          <p:nvPr>
            <p:extLst>
              <p:ext uri="{D42A27DB-BD31-4B8C-83A1-F6EECF244321}">
                <p14:modId xmlns:p14="http://schemas.microsoft.com/office/powerpoint/2010/main" val="2769895002"/>
              </p:ext>
            </p:extLst>
          </p:nvPr>
        </p:nvGraphicFramePr>
        <p:xfrm>
          <a:off x="324956" y="2279439"/>
          <a:ext cx="8494085" cy="292608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1321880">
                  <a:extLst>
                    <a:ext uri="{9D8B030D-6E8A-4147-A177-3AD203B41FA5}">
                      <a16:colId xmlns:a16="http://schemas.microsoft.com/office/drawing/2014/main" val="2423654170"/>
                    </a:ext>
                  </a:extLst>
                </a:gridCol>
                <a:gridCol w="3046772">
                  <a:extLst>
                    <a:ext uri="{9D8B030D-6E8A-4147-A177-3AD203B41FA5}">
                      <a16:colId xmlns:a16="http://schemas.microsoft.com/office/drawing/2014/main" val="3943272664"/>
                    </a:ext>
                  </a:extLst>
                </a:gridCol>
                <a:gridCol w="4125433">
                  <a:extLst>
                    <a:ext uri="{9D8B030D-6E8A-4147-A177-3AD203B41FA5}">
                      <a16:colId xmlns:a16="http://schemas.microsoft.com/office/drawing/2014/main" val="2922312757"/>
                    </a:ext>
                  </a:extLst>
                </a:gridCol>
              </a:tblGrid>
              <a:tr h="176159">
                <a:tc>
                  <a:txBody>
                    <a:bodyPr/>
                    <a:lstStyle/>
                    <a:p>
                      <a:pPr algn="ctr"/>
                      <a:r>
                        <a:rPr lang="en-US" b="1" dirty="0">
                          <a:solidFill>
                            <a:schemeClr val="bg1"/>
                          </a:solidFill>
                        </a:rPr>
                        <a:t>Attack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Description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a:r>
                        <a:rPr lang="en-US" b="1" dirty="0">
                          <a:solidFill>
                            <a:schemeClr val="bg1"/>
                          </a:solidFill>
                        </a:rPr>
                        <a:t>Example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60838120"/>
                  </a:ext>
                </a:extLst>
              </a:tr>
              <a:tr h="307149">
                <a:tc>
                  <a:txBody>
                    <a:bodyPr/>
                    <a:lstStyle/>
                    <a:p>
                      <a:r>
                        <a:rPr lang="en-US" b="1" dirty="0"/>
                        <a:t>Dictionary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a:t>Read from a text file (aka ‘dictionary’ or ‘wordlist’) and try each line as a password candidate.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"C:\Users\Sean\Dictionaries\dictionary.txt"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0148660"/>
                  </a:ext>
                </a:extLst>
              </a:tr>
              <a:tr h="298115">
                <a:tc>
                  <a:txBody>
                    <a:bodyPr/>
                    <a:lstStyle/>
                    <a:p>
                      <a:r>
                        <a:rPr lang="en-US" b="1" dirty="0"/>
                        <a:t>Brute-Force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dirty="0"/>
                        <a:t>Tries all combinations from a given keyspace (1-8 characters).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3 </a:t>
                      </a:r>
                      <a:r>
                        <a:rPr lang="en-US" sz="900" dirty="0"/>
                        <a:t>--increment --increment-min=1 "</a:t>
                      </a:r>
                      <a:r>
                        <a:rPr lang="en-US" sz="900" b="0" dirty="0"/>
                        <a:t>C:\Users\Sean\Hashes\password_hashes.txt" </a:t>
                      </a:r>
                      <a:r>
                        <a:rPr lang="en-US" sz="900" dirty="0"/>
                        <a:t>?a?a?a?a?a?a?a?a</a:t>
                      </a:r>
                      <a:endParaRPr lang="en-US" sz="900" b="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6767821"/>
                  </a:ext>
                </a:extLst>
              </a:tr>
              <a:tr h="176159">
                <a:tc>
                  <a:txBody>
                    <a:bodyPr/>
                    <a:lstStyle/>
                    <a:p>
                      <a:r>
                        <a:rPr lang="en-US" b="1" dirty="0"/>
                        <a:t>Masks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Try all combinations from a given keyspace, similar to a Brute-Force attack, but more specific.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3</a:t>
                      </a:r>
                      <a:r>
                        <a:rPr lang="en-US" sz="900" dirty="0"/>
                        <a:t> "</a:t>
                      </a:r>
                      <a:r>
                        <a:rPr lang="en-US" sz="900" b="0" dirty="0"/>
                        <a:t>C:\Users\Sean\Hashes\password_hashes.txt" "C:\Users\Sean\Masks\masks.hcmask"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1794393"/>
                  </a:ext>
                </a:extLst>
              </a:tr>
              <a:tr h="298115">
                <a:tc>
                  <a:txBody>
                    <a:bodyPr/>
                    <a:lstStyle/>
                    <a:p>
                      <a:r>
                        <a:rPr lang="en-US" b="1" dirty="0"/>
                        <a:t>Rules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The rule-based attack is a scripting language which has functions to modify, cut or extend words to generate additional password candidates.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"C:\Users\Sean\Dictionaries\dictionary.txt” -r "C:\Users\Sean\Rules\rules.rule"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42027"/>
                  </a:ext>
                </a:extLst>
              </a:tr>
              <a:tr h="298115">
                <a:tc>
                  <a:txBody>
                    <a:bodyPr/>
                    <a:lstStyle/>
                    <a:p>
                      <a:r>
                        <a:rPr lang="en-US" b="1" dirty="0"/>
                        <a:t>Recirculate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Apply rules to previously cracked passwords to generate new password candidates.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"C:\Users\Sean\Cracked\cracked.txt" -r "C:\Users\Sean\Rules\rules.rule"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6736451"/>
                  </a:ext>
                </a:extLst>
              </a:tr>
              <a:tr h="298115">
                <a:tc>
                  <a:txBody>
                    <a:bodyPr/>
                    <a:lstStyle/>
                    <a:p>
                      <a:r>
                        <a:rPr lang="en-US" b="1" dirty="0"/>
                        <a:t>LLM-Dictionary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sz="1050" dirty="0"/>
                        <a:t>Generate a dictionary of password candidates using a trained LLM model.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t>{BaseCommand} -a 0 "C:\Users\Sean\Hashes\password_hashes.txt" "C:\Users\Sean\LLM_Model\llm_dictionary.txt"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4323002"/>
                  </a:ext>
                </a:extLst>
              </a:tr>
            </a:tbl>
          </a:graphicData>
        </a:graphic>
      </p:graphicFrame>
      <p:cxnSp>
        <p:nvCxnSpPr>
          <p:cNvPr id="10" name="Straight Arrow Connector 9">
            <a:extLst>
              <a:ext uri="{FF2B5EF4-FFF2-40B4-BE49-F238E27FC236}">
                <a16:creationId xmlns:a16="http://schemas.microsoft.com/office/drawing/2014/main" id="{6A203065-D416-B8C7-9392-8AB643366932}"/>
              </a:ext>
            </a:extLst>
          </p:cNvPr>
          <p:cNvCxnSpPr>
            <a:cxnSpLocks/>
          </p:cNvCxnSpPr>
          <p:nvPr/>
        </p:nvCxnSpPr>
        <p:spPr>
          <a:xfrm>
            <a:off x="2417145"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53E32-2C41-8441-35A0-12CB93CBC5B1}"/>
              </a:ext>
            </a:extLst>
          </p:cNvPr>
          <p:cNvCxnSpPr>
            <a:cxnSpLocks/>
          </p:cNvCxnSpPr>
          <p:nvPr/>
        </p:nvCxnSpPr>
        <p:spPr>
          <a:xfrm>
            <a:off x="2867259"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384172-C81F-3962-E8E1-B06D288285FC}"/>
              </a:ext>
            </a:extLst>
          </p:cNvPr>
          <p:cNvCxnSpPr>
            <a:cxnSpLocks/>
          </p:cNvCxnSpPr>
          <p:nvPr/>
        </p:nvCxnSpPr>
        <p:spPr>
          <a:xfrm>
            <a:off x="3366989"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077892-C494-8353-F717-E0899FD34572}"/>
              </a:ext>
            </a:extLst>
          </p:cNvPr>
          <p:cNvCxnSpPr>
            <a:cxnSpLocks/>
          </p:cNvCxnSpPr>
          <p:nvPr/>
        </p:nvCxnSpPr>
        <p:spPr>
          <a:xfrm>
            <a:off x="4256581"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23BA66-1B84-DB5D-885C-808ED49C5943}"/>
              </a:ext>
            </a:extLst>
          </p:cNvPr>
          <p:cNvCxnSpPr>
            <a:cxnSpLocks/>
          </p:cNvCxnSpPr>
          <p:nvPr/>
        </p:nvCxnSpPr>
        <p:spPr>
          <a:xfrm>
            <a:off x="2172595" y="1768274"/>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B30BAF-CD92-0117-2A53-CF69FA6FEE69}"/>
              </a:ext>
            </a:extLst>
          </p:cNvPr>
          <p:cNvCxnSpPr>
            <a:cxnSpLocks/>
          </p:cNvCxnSpPr>
          <p:nvPr/>
        </p:nvCxnSpPr>
        <p:spPr>
          <a:xfrm>
            <a:off x="5231235"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9FD706-32B4-B8EF-4799-E45EE7CA7158}"/>
              </a:ext>
            </a:extLst>
          </p:cNvPr>
          <p:cNvCxnSpPr>
            <a:cxnSpLocks/>
          </p:cNvCxnSpPr>
          <p:nvPr/>
        </p:nvCxnSpPr>
        <p:spPr>
          <a:xfrm>
            <a:off x="5922349"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BD2131-C0CC-9942-7F87-0092ADD7F8A6}"/>
              </a:ext>
            </a:extLst>
          </p:cNvPr>
          <p:cNvCxnSpPr>
            <a:cxnSpLocks/>
          </p:cNvCxnSpPr>
          <p:nvPr/>
        </p:nvCxnSpPr>
        <p:spPr>
          <a:xfrm>
            <a:off x="1658689" y="1767122"/>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167A6E-DC0D-C8CE-D05C-A959AF827394}"/>
              </a:ext>
            </a:extLst>
          </p:cNvPr>
          <p:cNvSpPr txBox="1"/>
          <p:nvPr/>
        </p:nvSpPr>
        <p:spPr>
          <a:xfrm>
            <a:off x="1407350" y="1974506"/>
            <a:ext cx="492443"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Hashcat</a:t>
            </a:r>
          </a:p>
          <a:p>
            <a:pPr algn="ctr"/>
            <a:r>
              <a:rPr lang="en-US" sz="800" dirty="0">
                <a:latin typeface="Arial Narrow" panose="020B0604020202020204" pitchFamily="34" charset="0"/>
                <a:cs typeface="Arial Narrow" panose="020B0604020202020204" pitchFamily="34" charset="0"/>
              </a:rPr>
              <a:t>Binary</a:t>
            </a:r>
          </a:p>
        </p:txBody>
      </p:sp>
      <p:sp>
        <p:nvSpPr>
          <p:cNvPr id="21" name="TextBox 20">
            <a:extLst>
              <a:ext uri="{FF2B5EF4-FFF2-40B4-BE49-F238E27FC236}">
                <a16:creationId xmlns:a16="http://schemas.microsoft.com/office/drawing/2014/main" id="{93B0308F-E396-2859-A49A-1A09530967F1}"/>
              </a:ext>
            </a:extLst>
          </p:cNvPr>
          <p:cNvSpPr txBox="1"/>
          <p:nvPr/>
        </p:nvSpPr>
        <p:spPr>
          <a:xfrm>
            <a:off x="1951823" y="1974506"/>
            <a:ext cx="441147"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GPU</a:t>
            </a:r>
          </a:p>
          <a:p>
            <a:pPr algn="ctr"/>
            <a:r>
              <a:rPr lang="en-US" sz="800" dirty="0">
                <a:latin typeface="Arial Narrow" panose="020B0604020202020204" pitchFamily="34" charset="0"/>
                <a:cs typeface="Arial Narrow" panose="020B0604020202020204" pitchFamily="34" charset="0"/>
              </a:rPr>
              <a:t>Device</a:t>
            </a:r>
          </a:p>
        </p:txBody>
      </p:sp>
      <p:sp>
        <p:nvSpPr>
          <p:cNvPr id="22" name="TextBox 21">
            <a:extLst>
              <a:ext uri="{FF2B5EF4-FFF2-40B4-BE49-F238E27FC236}">
                <a16:creationId xmlns:a16="http://schemas.microsoft.com/office/drawing/2014/main" id="{94817678-748F-EC53-E9C3-1633077DFD26}"/>
              </a:ext>
            </a:extLst>
          </p:cNvPr>
          <p:cNvSpPr txBox="1"/>
          <p:nvPr/>
        </p:nvSpPr>
        <p:spPr>
          <a:xfrm>
            <a:off x="2218485" y="1977601"/>
            <a:ext cx="39466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a:t>
            </a:r>
          </a:p>
          <a:p>
            <a:pPr algn="ctr"/>
            <a:r>
              <a:rPr lang="en-US" sz="800" dirty="0">
                <a:latin typeface="Arial Narrow" panose="020B0604020202020204" pitchFamily="34" charset="0"/>
                <a:cs typeface="Arial Narrow" panose="020B0604020202020204" pitchFamily="34" charset="0"/>
              </a:rPr>
              <a:t>Type</a:t>
            </a:r>
          </a:p>
        </p:txBody>
      </p:sp>
      <p:sp>
        <p:nvSpPr>
          <p:cNvPr id="23" name="TextBox 22">
            <a:extLst>
              <a:ext uri="{FF2B5EF4-FFF2-40B4-BE49-F238E27FC236}">
                <a16:creationId xmlns:a16="http://schemas.microsoft.com/office/drawing/2014/main" id="{1A89796E-B27A-C2FA-ED5E-15EB71F87DA1}"/>
              </a:ext>
            </a:extLst>
          </p:cNvPr>
          <p:cNvSpPr txBox="1"/>
          <p:nvPr/>
        </p:nvSpPr>
        <p:spPr>
          <a:xfrm>
            <a:off x="2655509" y="1974506"/>
            <a:ext cx="421911"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Work</a:t>
            </a:r>
          </a:p>
          <a:p>
            <a:pPr algn="ctr"/>
            <a:r>
              <a:rPr lang="en-US" sz="800" dirty="0">
                <a:latin typeface="Arial Narrow" panose="020B0604020202020204" pitchFamily="34" charset="0"/>
                <a:cs typeface="Arial Narrow" panose="020B0604020202020204" pitchFamily="34" charset="0"/>
              </a:rPr>
              <a:t>Factor</a:t>
            </a:r>
          </a:p>
        </p:txBody>
      </p:sp>
      <p:sp>
        <p:nvSpPr>
          <p:cNvPr id="24" name="TextBox 23">
            <a:extLst>
              <a:ext uri="{FF2B5EF4-FFF2-40B4-BE49-F238E27FC236}">
                <a16:creationId xmlns:a16="http://schemas.microsoft.com/office/drawing/2014/main" id="{2B475460-5B9B-0434-4C02-BCAD6AB9BFCC}"/>
              </a:ext>
            </a:extLst>
          </p:cNvPr>
          <p:cNvSpPr txBox="1"/>
          <p:nvPr/>
        </p:nvSpPr>
        <p:spPr>
          <a:xfrm>
            <a:off x="3080434" y="1974967"/>
            <a:ext cx="57099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Ignore</a:t>
            </a:r>
          </a:p>
          <a:p>
            <a:pPr algn="ctr"/>
            <a:r>
              <a:rPr lang="en-US" sz="800" dirty="0">
                <a:latin typeface="Arial Narrow" panose="020B0604020202020204" pitchFamily="34" charset="0"/>
                <a:cs typeface="Arial Narrow" panose="020B0604020202020204" pitchFamily="34" charset="0"/>
              </a:rPr>
              <a:t>Username</a:t>
            </a:r>
          </a:p>
        </p:txBody>
      </p:sp>
      <p:sp>
        <p:nvSpPr>
          <p:cNvPr id="25" name="TextBox 24">
            <a:extLst>
              <a:ext uri="{FF2B5EF4-FFF2-40B4-BE49-F238E27FC236}">
                <a16:creationId xmlns:a16="http://schemas.microsoft.com/office/drawing/2014/main" id="{034A6EFF-B6E8-4155-3958-B73D5AF51F30}"/>
              </a:ext>
            </a:extLst>
          </p:cNvPr>
          <p:cNvSpPr txBox="1"/>
          <p:nvPr/>
        </p:nvSpPr>
        <p:spPr>
          <a:xfrm>
            <a:off x="3966278" y="1970512"/>
            <a:ext cx="580608"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Ignore</a:t>
            </a:r>
          </a:p>
          <a:p>
            <a:pPr algn="ctr"/>
            <a:r>
              <a:rPr lang="en-US" sz="800" dirty="0">
                <a:latin typeface="Arial Narrow" panose="020B0604020202020204" pitchFamily="34" charset="0"/>
                <a:cs typeface="Arial Narrow" panose="020B0604020202020204" pitchFamily="34" charset="0"/>
              </a:rPr>
              <a:t>AMD Error</a:t>
            </a:r>
          </a:p>
        </p:txBody>
      </p:sp>
      <p:sp>
        <p:nvSpPr>
          <p:cNvPr id="26" name="TextBox 25">
            <a:extLst>
              <a:ext uri="{FF2B5EF4-FFF2-40B4-BE49-F238E27FC236}">
                <a16:creationId xmlns:a16="http://schemas.microsoft.com/office/drawing/2014/main" id="{196B460A-940F-C713-42A6-703B1083882E}"/>
              </a:ext>
            </a:extLst>
          </p:cNvPr>
          <p:cNvSpPr txBox="1"/>
          <p:nvPr/>
        </p:nvSpPr>
        <p:spPr>
          <a:xfrm>
            <a:off x="4978601" y="1970512"/>
            <a:ext cx="505267"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Increase</a:t>
            </a:r>
          </a:p>
          <a:p>
            <a:pPr algn="ctr"/>
            <a:r>
              <a:rPr lang="en-US" sz="800" dirty="0">
                <a:latin typeface="Arial Narrow" panose="020B0604020202020204" pitchFamily="34" charset="0"/>
                <a:cs typeface="Arial Narrow" panose="020B0604020202020204" pitchFamily="34" charset="0"/>
              </a:rPr>
              <a:t>Memory</a:t>
            </a:r>
          </a:p>
        </p:txBody>
      </p:sp>
      <p:sp>
        <p:nvSpPr>
          <p:cNvPr id="27" name="TextBox 26">
            <a:extLst>
              <a:ext uri="{FF2B5EF4-FFF2-40B4-BE49-F238E27FC236}">
                <a16:creationId xmlns:a16="http://schemas.microsoft.com/office/drawing/2014/main" id="{A0CAFF38-099A-0083-D129-09490C14E6DA}"/>
              </a:ext>
            </a:extLst>
          </p:cNvPr>
          <p:cNvSpPr txBox="1"/>
          <p:nvPr/>
        </p:nvSpPr>
        <p:spPr>
          <a:xfrm>
            <a:off x="5680936" y="1966675"/>
            <a:ext cx="482824"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Session</a:t>
            </a:r>
          </a:p>
          <a:p>
            <a:pPr algn="ctr"/>
            <a:r>
              <a:rPr lang="en-US" sz="800" dirty="0">
                <a:latin typeface="Arial Narrow" panose="020B0604020202020204" pitchFamily="34" charset="0"/>
                <a:cs typeface="Arial Narrow" panose="020B0604020202020204" pitchFamily="34" charset="0"/>
              </a:rPr>
              <a:t>Name</a:t>
            </a:r>
          </a:p>
        </p:txBody>
      </p:sp>
      <p:cxnSp>
        <p:nvCxnSpPr>
          <p:cNvPr id="28" name="Straight Arrow Connector 27">
            <a:extLst>
              <a:ext uri="{FF2B5EF4-FFF2-40B4-BE49-F238E27FC236}">
                <a16:creationId xmlns:a16="http://schemas.microsoft.com/office/drawing/2014/main" id="{DAE444CE-D24C-A60F-5A09-2E68DA49F868}"/>
              </a:ext>
            </a:extLst>
          </p:cNvPr>
          <p:cNvCxnSpPr>
            <a:cxnSpLocks/>
          </p:cNvCxnSpPr>
          <p:nvPr/>
        </p:nvCxnSpPr>
        <p:spPr>
          <a:xfrm flipV="1">
            <a:off x="5642344" y="2374330"/>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9FFEF6D-C06D-C944-D34E-0C4706E565C4}"/>
              </a:ext>
            </a:extLst>
          </p:cNvPr>
          <p:cNvSpPr txBox="1"/>
          <p:nvPr/>
        </p:nvSpPr>
        <p:spPr>
          <a:xfrm>
            <a:off x="5432992" y="2093913"/>
            <a:ext cx="418704"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Attack</a:t>
            </a:r>
          </a:p>
          <a:p>
            <a:pPr algn="ctr"/>
            <a:r>
              <a:rPr lang="en-US" sz="800" dirty="0">
                <a:latin typeface="Arial Narrow" panose="020B0604020202020204" pitchFamily="34" charset="0"/>
                <a:cs typeface="Arial Narrow" panose="020B0604020202020204" pitchFamily="34" charset="0"/>
              </a:rPr>
              <a:t>Mode</a:t>
            </a:r>
          </a:p>
        </p:txBody>
      </p:sp>
      <p:cxnSp>
        <p:nvCxnSpPr>
          <p:cNvPr id="30" name="Straight Arrow Connector 29">
            <a:extLst>
              <a:ext uri="{FF2B5EF4-FFF2-40B4-BE49-F238E27FC236}">
                <a16:creationId xmlns:a16="http://schemas.microsoft.com/office/drawing/2014/main" id="{89E65165-112E-4D06-87DB-0C330824DDC4}"/>
              </a:ext>
            </a:extLst>
          </p:cNvPr>
          <p:cNvCxnSpPr>
            <a:cxnSpLocks/>
          </p:cNvCxnSpPr>
          <p:nvPr/>
        </p:nvCxnSpPr>
        <p:spPr>
          <a:xfrm flipV="1">
            <a:off x="7708605" y="2364853"/>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5B0C43-9AF0-7060-BBB3-6B19030C1CD8}"/>
              </a:ext>
            </a:extLst>
          </p:cNvPr>
          <p:cNvSpPr txBox="1"/>
          <p:nvPr/>
        </p:nvSpPr>
        <p:spPr>
          <a:xfrm>
            <a:off x="7511275" y="2088598"/>
            <a:ext cx="39466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Hash</a:t>
            </a:r>
          </a:p>
          <a:p>
            <a:pPr algn="ctr"/>
            <a:r>
              <a:rPr lang="en-US" sz="800" dirty="0">
                <a:latin typeface="Arial Narrow" panose="020B0604020202020204" pitchFamily="34" charset="0"/>
                <a:cs typeface="Arial Narrow" panose="020B0604020202020204" pitchFamily="34" charset="0"/>
              </a:rPr>
              <a:t>List</a:t>
            </a:r>
          </a:p>
        </p:txBody>
      </p:sp>
      <p:cxnSp>
        <p:nvCxnSpPr>
          <p:cNvPr id="32" name="Straight Arrow Connector 31">
            <a:extLst>
              <a:ext uri="{FF2B5EF4-FFF2-40B4-BE49-F238E27FC236}">
                <a16:creationId xmlns:a16="http://schemas.microsoft.com/office/drawing/2014/main" id="{EA62F354-8BD8-AEEC-B5B9-4CE9B74BCAB8}"/>
              </a:ext>
            </a:extLst>
          </p:cNvPr>
          <p:cNvCxnSpPr>
            <a:cxnSpLocks/>
          </p:cNvCxnSpPr>
          <p:nvPr/>
        </p:nvCxnSpPr>
        <p:spPr>
          <a:xfrm flipV="1">
            <a:off x="4765912" y="2369015"/>
            <a:ext cx="0" cy="488485"/>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24E419-21C6-3CFE-7280-E2B38FC2FFA0}"/>
              </a:ext>
            </a:extLst>
          </p:cNvPr>
          <p:cNvSpPr txBox="1"/>
          <p:nvPr/>
        </p:nvSpPr>
        <p:spPr>
          <a:xfrm>
            <a:off x="4486829" y="2088598"/>
            <a:ext cx="558166"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Password</a:t>
            </a:r>
          </a:p>
          <a:p>
            <a:pPr algn="ctr"/>
            <a:r>
              <a:rPr lang="en-US" sz="800" dirty="0">
                <a:latin typeface="Arial Narrow" panose="020B0604020202020204" pitchFamily="34" charset="0"/>
                <a:cs typeface="Arial Narrow" panose="020B0604020202020204" pitchFamily="34" charset="0"/>
              </a:rPr>
              <a:t>Dictionary</a:t>
            </a:r>
          </a:p>
        </p:txBody>
      </p:sp>
      <p:cxnSp>
        <p:nvCxnSpPr>
          <p:cNvPr id="35" name="Straight Arrow Connector 34">
            <a:extLst>
              <a:ext uri="{FF2B5EF4-FFF2-40B4-BE49-F238E27FC236}">
                <a16:creationId xmlns:a16="http://schemas.microsoft.com/office/drawing/2014/main" id="{7E91490F-6764-2ADF-96C7-65880B67528F}"/>
              </a:ext>
            </a:extLst>
          </p:cNvPr>
          <p:cNvCxnSpPr>
            <a:cxnSpLocks/>
          </p:cNvCxnSpPr>
          <p:nvPr/>
        </p:nvCxnSpPr>
        <p:spPr>
          <a:xfrm>
            <a:off x="6775019" y="1766331"/>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C9AB5C-7707-86D1-765A-11BF6C835932}"/>
              </a:ext>
            </a:extLst>
          </p:cNvPr>
          <p:cNvSpPr txBox="1"/>
          <p:nvPr/>
        </p:nvSpPr>
        <p:spPr>
          <a:xfrm>
            <a:off x="6556048" y="1965884"/>
            <a:ext cx="437940"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Output</a:t>
            </a:r>
          </a:p>
          <a:p>
            <a:pPr algn="ctr"/>
            <a:r>
              <a:rPr lang="en-US" sz="800" dirty="0">
                <a:latin typeface="Arial Narrow" panose="020B0604020202020204" pitchFamily="34" charset="0"/>
                <a:cs typeface="Arial Narrow" panose="020B0604020202020204" pitchFamily="34" charset="0"/>
              </a:rPr>
              <a:t>File</a:t>
            </a:r>
          </a:p>
        </p:txBody>
      </p:sp>
      <p:cxnSp>
        <p:nvCxnSpPr>
          <p:cNvPr id="37" name="Straight Arrow Connector 36">
            <a:extLst>
              <a:ext uri="{FF2B5EF4-FFF2-40B4-BE49-F238E27FC236}">
                <a16:creationId xmlns:a16="http://schemas.microsoft.com/office/drawing/2014/main" id="{6A3227D1-7A97-67B7-4BBC-A3D04F87FAD9}"/>
              </a:ext>
            </a:extLst>
          </p:cNvPr>
          <p:cNvCxnSpPr>
            <a:cxnSpLocks/>
          </p:cNvCxnSpPr>
          <p:nvPr/>
        </p:nvCxnSpPr>
        <p:spPr>
          <a:xfrm rot="5400000" flipV="1">
            <a:off x="8026437" y="3120423"/>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2B0DA2D-1310-5400-7059-ADB1BA7427F7}"/>
              </a:ext>
            </a:extLst>
          </p:cNvPr>
          <p:cNvSpPr txBox="1"/>
          <p:nvPr/>
        </p:nvSpPr>
        <p:spPr>
          <a:xfrm>
            <a:off x="8064435" y="3071648"/>
            <a:ext cx="418705"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Single</a:t>
            </a:r>
          </a:p>
          <a:p>
            <a:pPr algn="ctr"/>
            <a:r>
              <a:rPr lang="en-US" sz="800" dirty="0">
                <a:latin typeface="Arial Narrow" panose="020B0604020202020204" pitchFamily="34" charset="0"/>
                <a:cs typeface="Arial Narrow" panose="020B0604020202020204" pitchFamily="34" charset="0"/>
              </a:rPr>
              <a:t>Mask</a:t>
            </a:r>
          </a:p>
        </p:txBody>
      </p:sp>
      <p:cxnSp>
        <p:nvCxnSpPr>
          <p:cNvPr id="39" name="Straight Arrow Connector 38">
            <a:extLst>
              <a:ext uri="{FF2B5EF4-FFF2-40B4-BE49-F238E27FC236}">
                <a16:creationId xmlns:a16="http://schemas.microsoft.com/office/drawing/2014/main" id="{6E4AEC9C-E9A8-2360-5029-D2F06FE94C7A}"/>
              </a:ext>
            </a:extLst>
          </p:cNvPr>
          <p:cNvCxnSpPr>
            <a:cxnSpLocks/>
          </p:cNvCxnSpPr>
          <p:nvPr/>
        </p:nvCxnSpPr>
        <p:spPr>
          <a:xfrm rot="5400000" flipV="1">
            <a:off x="6719179" y="3575496"/>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807AF9-43B1-2C57-CBB1-A0197A1685B3}"/>
              </a:ext>
            </a:extLst>
          </p:cNvPr>
          <p:cNvSpPr txBox="1"/>
          <p:nvPr/>
        </p:nvSpPr>
        <p:spPr>
          <a:xfrm>
            <a:off x="6766920" y="3526721"/>
            <a:ext cx="385041"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Mask</a:t>
            </a:r>
          </a:p>
          <a:p>
            <a:pPr algn="ctr"/>
            <a:r>
              <a:rPr lang="en-US" sz="800" dirty="0">
                <a:latin typeface="Arial Narrow" panose="020B0604020202020204" pitchFamily="34" charset="0"/>
                <a:cs typeface="Arial Narrow" panose="020B0604020202020204" pitchFamily="34" charset="0"/>
              </a:rPr>
              <a:t>List</a:t>
            </a:r>
          </a:p>
        </p:txBody>
      </p:sp>
      <p:cxnSp>
        <p:nvCxnSpPr>
          <p:cNvPr id="41" name="Straight Arrow Connector 40">
            <a:extLst>
              <a:ext uri="{FF2B5EF4-FFF2-40B4-BE49-F238E27FC236}">
                <a16:creationId xmlns:a16="http://schemas.microsoft.com/office/drawing/2014/main" id="{F80413B6-2CC6-43E0-3B14-E7873B74505D}"/>
              </a:ext>
            </a:extLst>
          </p:cNvPr>
          <p:cNvCxnSpPr>
            <a:cxnSpLocks/>
          </p:cNvCxnSpPr>
          <p:nvPr/>
        </p:nvCxnSpPr>
        <p:spPr>
          <a:xfrm rot="5400000" flipV="1">
            <a:off x="8614822" y="3972030"/>
            <a:ext cx="0" cy="241004"/>
          </a:xfrm>
          <a:prstGeom prst="straightConnector1">
            <a:avLst/>
          </a:prstGeom>
          <a:ln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648AFD6-FE9D-5AD8-6EE9-9FDC41DB78F1}"/>
              </a:ext>
            </a:extLst>
          </p:cNvPr>
          <p:cNvSpPr txBox="1"/>
          <p:nvPr/>
        </p:nvSpPr>
        <p:spPr>
          <a:xfrm>
            <a:off x="8634086" y="3923255"/>
            <a:ext cx="399468" cy="338554"/>
          </a:xfrm>
          <a:prstGeom prst="rect">
            <a:avLst/>
          </a:prstGeom>
          <a:noFill/>
        </p:spPr>
        <p:txBody>
          <a:bodyPr wrap="none" rtlCol="0">
            <a:spAutoFit/>
          </a:bodyPr>
          <a:lstStyle/>
          <a:p>
            <a:pPr algn="ctr"/>
            <a:r>
              <a:rPr lang="en-US" sz="800" dirty="0">
                <a:latin typeface="Arial Narrow" panose="020B0604020202020204" pitchFamily="34" charset="0"/>
                <a:cs typeface="Arial Narrow" panose="020B0604020202020204" pitchFamily="34" charset="0"/>
              </a:rPr>
              <a:t>Rule</a:t>
            </a:r>
          </a:p>
          <a:p>
            <a:pPr algn="ctr"/>
            <a:r>
              <a:rPr lang="en-US" sz="800" dirty="0">
                <a:latin typeface="Arial Narrow" panose="020B0604020202020204" pitchFamily="34" charset="0"/>
                <a:cs typeface="Arial Narrow" panose="020B0604020202020204" pitchFamily="34" charset="0"/>
              </a:rPr>
              <a:t>Script</a:t>
            </a:r>
          </a:p>
        </p:txBody>
      </p:sp>
      <p:pic>
        <p:nvPicPr>
          <p:cNvPr id="43" name="Picture 42">
            <a:extLst>
              <a:ext uri="{FF2B5EF4-FFF2-40B4-BE49-F238E27FC236}">
                <a16:creationId xmlns:a16="http://schemas.microsoft.com/office/drawing/2014/main" id="{80981EFF-71A5-638E-A430-5DF10696E282}"/>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4848" y="-4097"/>
            <a:ext cx="2653225" cy="1326613"/>
          </a:xfrm>
          <a:prstGeom prst="rect">
            <a:avLst/>
          </a:prstGeom>
        </p:spPr>
      </p:pic>
      <p:sp>
        <p:nvSpPr>
          <p:cNvPr id="3" name="Rectangle 2">
            <a:extLst>
              <a:ext uri="{FF2B5EF4-FFF2-40B4-BE49-F238E27FC236}">
                <a16:creationId xmlns:a16="http://schemas.microsoft.com/office/drawing/2014/main" id="{DDAE5A68-ED40-3914-68B1-931DB97CFDFD}"/>
              </a:ext>
            </a:extLst>
          </p:cNvPr>
          <p:cNvSpPr/>
          <p:nvPr/>
        </p:nvSpPr>
        <p:spPr>
          <a:xfrm>
            <a:off x="3862316" y="5325053"/>
            <a:ext cx="4378903" cy="304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i="1" dirty="0">
                <a:solidFill>
                  <a:schemeClr val="bg1">
                    <a:lumMod val="50000"/>
                  </a:schemeClr>
                </a:solidFill>
              </a:rPr>
              <a:t>Note: </a:t>
            </a:r>
            <a:r>
              <a:rPr lang="en-US" sz="1200" i="1" dirty="0">
                <a:solidFill>
                  <a:schemeClr val="bg1">
                    <a:lumMod val="50000"/>
                  </a:schemeClr>
                </a:solidFill>
              </a:rPr>
              <a:t>Do not use the [ -O | --optimized-kernel-enable ] switch if you need maximum coverage, instead use the default Pure Kernel.</a:t>
            </a:r>
          </a:p>
        </p:txBody>
      </p:sp>
    </p:spTree>
    <p:extLst>
      <p:ext uri="{BB962C8B-B14F-4D97-AF65-F5344CB8AC3E}">
        <p14:creationId xmlns:p14="http://schemas.microsoft.com/office/powerpoint/2010/main" val="1492396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5633</Words>
  <Application>Microsoft Office PowerPoint</Application>
  <PresentationFormat>On-screen Show (16:10)</PresentationFormat>
  <Paragraphs>1931</Paragraphs>
  <Slides>28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Amazon Ember</vt:lpstr>
      <vt:lpstr>Arial</vt:lpstr>
      <vt:lpstr>Arial Narrow</vt:lpstr>
      <vt:lpstr>Calibri</vt:lpstr>
      <vt:lpstr>Calibri Light</vt:lpstr>
      <vt:lpstr>Cambria Math</vt:lpstr>
      <vt:lpstr>Courier New</vt:lpstr>
      <vt:lpstr>Open Sans</vt:lpstr>
      <vt:lpstr>System Font Regular</vt:lpstr>
      <vt:lpstr>Wingdings</vt:lpstr>
      <vt:lpstr>Office Theme</vt:lpstr>
      <vt:lpstr>Practical Password Cracking   Hardware, Tools, Methods... and AI</vt:lpstr>
      <vt:lpstr>whoami</vt:lpstr>
      <vt:lpstr>Agenda</vt:lpstr>
      <vt:lpstr>What are we learning today? Password cracking is an exercise in maximizing guesses per unit of time.</vt:lpstr>
      <vt:lpstr>How is this useful? Nothing makes a bigger impact during a cyber assessment than SHOWING the results of poor security practices; password cracking is an easy and useful tool for this.</vt:lpstr>
      <vt:lpstr>How does this help the good guys? A compelling readout can successfully advocate on behalf of struggling corporate cybersecurity.</vt:lpstr>
      <vt:lpstr>The Password Cracking Mindset A pragmatic approach to maximize your cracking probability.</vt:lpstr>
      <vt:lpstr>Password Cracking Difficulty Factors</vt:lpstr>
      <vt:lpstr>Overview of Our Password Attack Types The Hashcat attacks which underpin the research are listed below.  </vt:lpstr>
      <vt:lpstr>Sourcing GPUs: Which to buy? Buying a single new latest generation graphics card is far better than gambling on used-and-abused older generation cards; &gt; Moore’s Law.</vt:lpstr>
      <vt:lpstr>Choosing a Cracking Rig This is my favorite part, but it is actually the least important aspect.</vt:lpstr>
      <vt:lpstr>External Graphics Cards (eGPU) I’ve had a lot of success with eGPUs and I value their balance between simplicity, power, flexibility, and portability; connect it to your laptop when you need it!  It’s even (barely) compatible with the RTX4090 … after some slight modifications!</vt:lpstr>
      <vt:lpstr>Upgraded Mining Rig MinerDude X12 XTREME = Octominer X12 ULTRA</vt:lpstr>
      <vt:lpstr>FUTURE UPGRADE: Transformed Mining Rig Replace X12 Motherboard with Biostar TZ590-BTC DUO</vt:lpstr>
      <vt:lpstr>Embrace the Hard(ware)ship. Mistakes were made, things go wrong, the home office gets hot. You can learn from every experience, especially bad ones… and wish you just did this in the Cloud.</vt:lpstr>
      <vt:lpstr>The Experiment Setting the stage to conduct the research. </vt:lpstr>
      <vt:lpstr>Identify a test hash dataset. HaveIBeenPwned.com provides the ideal test dataset because it is clean, contains real passwords as NTLM hashes, and is extremely quick and reliable to download.</vt:lpstr>
      <vt:lpstr>Select and gather [software] tools. The tools &amp; resources which underpin the research are listed below.</vt:lpstr>
      <vt:lpstr>Select and gather [hardware] tools. The tools &amp; resources which underpin the research are listed below.</vt:lpstr>
      <vt:lpstr>Password Cracking Walkthrough Sweating in the office sauna for 52 days!</vt:lpstr>
      <vt:lpstr>Password Cracking Timeline The rigs were used for 130 total compute days which would have cost this much with AWS!</vt:lpstr>
      <vt:lpstr>Summarized Results The methodology cracked over 95% of the Have I Been Pwned hash dataset!</vt:lpstr>
      <vt:lpstr>Was the LLM-Dictionary attack successful? The LLM-Dictionary attack cracked more passwords per total guesses than the Weakpass All-in-One attack, even being last in the attack order!</vt:lpstr>
      <vt:lpstr>A small peak into some cracked hashes. Here is the proof -- the model successfully cracked never-before-cracked hashes!</vt:lpstr>
      <vt:lpstr>System Prep &amp; Dependencies First things first, let’s get our system ready to run the LLM model.</vt:lpstr>
      <vt:lpstr> Demo Time  When things go terribly wrong…</vt:lpstr>
      <vt:lpstr>Final Thoughts &amp; Surprises Thanks for coming, I will make this presentation, some data, and tools public on my GitHub page, happy hacking!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2023-02-26T21:44:07Z</dcterms:created>
  <dcterms:modified xsi:type="dcterms:W3CDTF">2024-03-31T18:20:36Z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2023-02-26T21:44:23Z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7bec5561-8b95-4100-8238-3289d95d0db7</vt:lpwstr>
  </property>
  <property fmtid="{D5CDD505-2E9C-101B-9397-08002B2CF9AE}" pid="8" name="MSIP_Label_ea60d57e-af5b-4752-ac57-3e4f28ca11dc_ContentBits">
    <vt:lpwstr>0</vt:lpwstr>
  </property>
</Properties>
</file>